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8" y="6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964A21ED-0854-0846-EACC-151C56E87DD6}"/>
              </a:ext>
            </a:extLst>
          </p:cNvPr>
          <p:cNvSpPr>
            <a:spLocks noGrp="1"/>
          </p:cNvSpPr>
          <p:nvPr>
            <p:ph type="dt" sz="half" idx="10"/>
          </p:nvPr>
        </p:nvSpPr>
        <p:spPr/>
        <p:txBody>
          <a:bodyPr/>
          <a:lstStyle>
            <a:lvl1pPr>
              <a:defRPr/>
            </a:lvl1pPr>
          </a:lstStyle>
          <a:p>
            <a:pPr>
              <a:defRPr/>
            </a:pPr>
            <a:fld id="{8B3C1570-03B9-4F3F-B56A-E8BD6FEDB68E}" type="datetimeFigureOut">
              <a:rPr lang="en-US"/>
              <a:pPr>
                <a:defRPr/>
              </a:pPr>
              <a:t>7/28/2023</a:t>
            </a:fld>
            <a:endParaRPr lang="en-US" dirty="0"/>
          </a:p>
        </p:txBody>
      </p:sp>
      <p:sp>
        <p:nvSpPr>
          <p:cNvPr id="5" name="Footer Placeholder 4">
            <a:extLst>
              <a:ext uri="{FF2B5EF4-FFF2-40B4-BE49-F238E27FC236}">
                <a16:creationId xmlns:a16="http://schemas.microsoft.com/office/drawing/2014/main" id="{56667537-F6E9-2193-6DC0-B7E6A1922B5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3B405D4-DB70-CB80-B331-EE270BBD2847}"/>
              </a:ext>
            </a:extLst>
          </p:cNvPr>
          <p:cNvSpPr>
            <a:spLocks noGrp="1"/>
          </p:cNvSpPr>
          <p:nvPr>
            <p:ph type="sldNum" sz="quarter" idx="12"/>
          </p:nvPr>
        </p:nvSpPr>
        <p:spPr/>
        <p:txBody>
          <a:bodyPr/>
          <a:lstStyle>
            <a:lvl1pPr>
              <a:defRPr/>
            </a:lvl1pPr>
          </a:lstStyle>
          <a:p>
            <a:fld id="{05E577FF-B7FA-46A3-BCEF-718C852F9956}" type="slidenum">
              <a:rPr lang="en-US" altLang="en-US"/>
              <a:pPr/>
              <a:t>‹#›</a:t>
            </a:fld>
            <a:endParaRPr lang="en-US" altLang="en-US"/>
          </a:p>
        </p:txBody>
      </p:sp>
    </p:spTree>
    <p:extLst>
      <p:ext uri="{BB962C8B-B14F-4D97-AF65-F5344CB8AC3E}">
        <p14:creationId xmlns:p14="http://schemas.microsoft.com/office/powerpoint/2010/main" val="102135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AB0D19-5C60-943B-AA8E-AA7C0D7AC843}"/>
              </a:ext>
            </a:extLst>
          </p:cNvPr>
          <p:cNvSpPr>
            <a:spLocks noGrp="1"/>
          </p:cNvSpPr>
          <p:nvPr>
            <p:ph type="dt" sz="half" idx="10"/>
          </p:nvPr>
        </p:nvSpPr>
        <p:spPr/>
        <p:txBody>
          <a:bodyPr/>
          <a:lstStyle>
            <a:lvl1pPr>
              <a:defRPr/>
            </a:lvl1pPr>
          </a:lstStyle>
          <a:p>
            <a:pPr>
              <a:defRPr/>
            </a:pPr>
            <a:fld id="{AF24067F-F80A-4EFD-9421-8D9964B71CC3}" type="datetimeFigureOut">
              <a:rPr lang="en-US"/>
              <a:pPr>
                <a:defRPr/>
              </a:pPr>
              <a:t>7/28/2023</a:t>
            </a:fld>
            <a:endParaRPr lang="en-US" dirty="0"/>
          </a:p>
        </p:txBody>
      </p:sp>
      <p:sp>
        <p:nvSpPr>
          <p:cNvPr id="5" name="Footer Placeholder 4">
            <a:extLst>
              <a:ext uri="{FF2B5EF4-FFF2-40B4-BE49-F238E27FC236}">
                <a16:creationId xmlns:a16="http://schemas.microsoft.com/office/drawing/2014/main" id="{B795FB70-71C6-3C26-A8FF-F35833E82CA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CCB4993-DEEE-116F-42B0-19F6179B3779}"/>
              </a:ext>
            </a:extLst>
          </p:cNvPr>
          <p:cNvSpPr>
            <a:spLocks noGrp="1"/>
          </p:cNvSpPr>
          <p:nvPr>
            <p:ph type="sldNum" sz="quarter" idx="12"/>
          </p:nvPr>
        </p:nvSpPr>
        <p:spPr/>
        <p:txBody>
          <a:bodyPr/>
          <a:lstStyle>
            <a:lvl1pPr>
              <a:defRPr/>
            </a:lvl1pPr>
          </a:lstStyle>
          <a:p>
            <a:fld id="{B1DE9747-AF01-44EE-8546-4EFDC9C25DF8}" type="slidenum">
              <a:rPr lang="en-US" altLang="en-US"/>
              <a:pPr/>
              <a:t>‹#›</a:t>
            </a:fld>
            <a:endParaRPr lang="en-US" altLang="en-US"/>
          </a:p>
        </p:txBody>
      </p:sp>
    </p:spTree>
    <p:extLst>
      <p:ext uri="{BB962C8B-B14F-4D97-AF65-F5344CB8AC3E}">
        <p14:creationId xmlns:p14="http://schemas.microsoft.com/office/powerpoint/2010/main" val="2665268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E980D4-C0CB-0C09-F9CE-EF2326FCD851}"/>
              </a:ext>
            </a:extLst>
          </p:cNvPr>
          <p:cNvSpPr>
            <a:spLocks noGrp="1"/>
          </p:cNvSpPr>
          <p:nvPr>
            <p:ph type="dt" sz="half" idx="10"/>
          </p:nvPr>
        </p:nvSpPr>
        <p:spPr/>
        <p:txBody>
          <a:bodyPr/>
          <a:lstStyle>
            <a:lvl1pPr>
              <a:defRPr/>
            </a:lvl1pPr>
          </a:lstStyle>
          <a:p>
            <a:pPr>
              <a:defRPr/>
            </a:pPr>
            <a:fld id="{04E92064-AE52-4255-8CCF-4C391E159750}" type="datetimeFigureOut">
              <a:rPr lang="en-US"/>
              <a:pPr>
                <a:defRPr/>
              </a:pPr>
              <a:t>7/28/2023</a:t>
            </a:fld>
            <a:endParaRPr lang="en-US" dirty="0"/>
          </a:p>
        </p:txBody>
      </p:sp>
      <p:sp>
        <p:nvSpPr>
          <p:cNvPr id="5" name="Footer Placeholder 4">
            <a:extLst>
              <a:ext uri="{FF2B5EF4-FFF2-40B4-BE49-F238E27FC236}">
                <a16:creationId xmlns:a16="http://schemas.microsoft.com/office/drawing/2014/main" id="{F847C67E-F4D5-10D9-B141-53587F0DA8A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9771362-F7EE-C81D-A4F6-7150419B31DC}"/>
              </a:ext>
            </a:extLst>
          </p:cNvPr>
          <p:cNvSpPr>
            <a:spLocks noGrp="1"/>
          </p:cNvSpPr>
          <p:nvPr>
            <p:ph type="sldNum" sz="quarter" idx="12"/>
          </p:nvPr>
        </p:nvSpPr>
        <p:spPr/>
        <p:txBody>
          <a:bodyPr/>
          <a:lstStyle>
            <a:lvl1pPr>
              <a:defRPr/>
            </a:lvl1pPr>
          </a:lstStyle>
          <a:p>
            <a:fld id="{ED85FA03-911B-44A9-9549-171CA7A31E30}" type="slidenum">
              <a:rPr lang="en-US" altLang="en-US"/>
              <a:pPr/>
              <a:t>‹#›</a:t>
            </a:fld>
            <a:endParaRPr lang="en-US" altLang="en-US"/>
          </a:p>
        </p:txBody>
      </p:sp>
    </p:spTree>
    <p:extLst>
      <p:ext uri="{BB962C8B-B14F-4D97-AF65-F5344CB8AC3E}">
        <p14:creationId xmlns:p14="http://schemas.microsoft.com/office/powerpoint/2010/main" val="91901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8CF9FA-6E7F-1FC2-8990-65CE90E8868B}"/>
              </a:ext>
            </a:extLst>
          </p:cNvPr>
          <p:cNvSpPr>
            <a:spLocks noGrp="1"/>
          </p:cNvSpPr>
          <p:nvPr>
            <p:ph type="dt" sz="half" idx="10"/>
          </p:nvPr>
        </p:nvSpPr>
        <p:spPr/>
        <p:txBody>
          <a:bodyPr/>
          <a:lstStyle>
            <a:lvl1pPr>
              <a:defRPr/>
            </a:lvl1pPr>
          </a:lstStyle>
          <a:p>
            <a:pPr>
              <a:defRPr/>
            </a:pPr>
            <a:fld id="{FC66ABB7-AC9D-4F39-ACA0-CBF83E9D9EC8}" type="datetimeFigureOut">
              <a:rPr lang="en-US"/>
              <a:pPr>
                <a:defRPr/>
              </a:pPr>
              <a:t>7/28/2023</a:t>
            </a:fld>
            <a:endParaRPr lang="en-US" dirty="0"/>
          </a:p>
        </p:txBody>
      </p:sp>
      <p:sp>
        <p:nvSpPr>
          <p:cNvPr id="5" name="Footer Placeholder 4">
            <a:extLst>
              <a:ext uri="{FF2B5EF4-FFF2-40B4-BE49-F238E27FC236}">
                <a16:creationId xmlns:a16="http://schemas.microsoft.com/office/drawing/2014/main" id="{50A82440-83A3-9001-9B4D-1E2A28B3D3E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BEEE73F-591A-3EEB-6708-CCCA2F3FEAC6}"/>
              </a:ext>
            </a:extLst>
          </p:cNvPr>
          <p:cNvSpPr>
            <a:spLocks noGrp="1"/>
          </p:cNvSpPr>
          <p:nvPr>
            <p:ph type="sldNum" sz="quarter" idx="12"/>
          </p:nvPr>
        </p:nvSpPr>
        <p:spPr/>
        <p:txBody>
          <a:bodyPr/>
          <a:lstStyle>
            <a:lvl1pPr>
              <a:defRPr/>
            </a:lvl1pPr>
          </a:lstStyle>
          <a:p>
            <a:fld id="{C775DB64-B862-4D3E-9AC7-679BCACC9D5B}" type="slidenum">
              <a:rPr lang="en-US" altLang="en-US"/>
              <a:pPr/>
              <a:t>‹#›</a:t>
            </a:fld>
            <a:endParaRPr lang="en-US" altLang="en-US"/>
          </a:p>
        </p:txBody>
      </p:sp>
    </p:spTree>
    <p:extLst>
      <p:ext uri="{BB962C8B-B14F-4D97-AF65-F5344CB8AC3E}">
        <p14:creationId xmlns:p14="http://schemas.microsoft.com/office/powerpoint/2010/main" val="420389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353422-F527-89F5-909A-FB958C8C9CFB}"/>
              </a:ext>
            </a:extLst>
          </p:cNvPr>
          <p:cNvSpPr>
            <a:spLocks noGrp="1"/>
          </p:cNvSpPr>
          <p:nvPr>
            <p:ph type="dt" sz="half" idx="10"/>
          </p:nvPr>
        </p:nvSpPr>
        <p:spPr/>
        <p:txBody>
          <a:bodyPr/>
          <a:lstStyle>
            <a:lvl1pPr>
              <a:defRPr/>
            </a:lvl1pPr>
          </a:lstStyle>
          <a:p>
            <a:pPr>
              <a:defRPr/>
            </a:pPr>
            <a:fld id="{FA68214C-8EEC-4886-AFD6-C5CD60798F7C}" type="datetimeFigureOut">
              <a:rPr lang="en-US"/>
              <a:pPr>
                <a:defRPr/>
              </a:pPr>
              <a:t>7/28/2023</a:t>
            </a:fld>
            <a:endParaRPr lang="en-US" dirty="0"/>
          </a:p>
        </p:txBody>
      </p:sp>
      <p:sp>
        <p:nvSpPr>
          <p:cNvPr id="5" name="Footer Placeholder 4">
            <a:extLst>
              <a:ext uri="{FF2B5EF4-FFF2-40B4-BE49-F238E27FC236}">
                <a16:creationId xmlns:a16="http://schemas.microsoft.com/office/drawing/2014/main" id="{0B38714A-7B5A-6290-64F3-144FBC6800F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2943854-2EB8-CD64-4A23-B8DB4A3B359E}"/>
              </a:ext>
            </a:extLst>
          </p:cNvPr>
          <p:cNvSpPr>
            <a:spLocks noGrp="1"/>
          </p:cNvSpPr>
          <p:nvPr>
            <p:ph type="sldNum" sz="quarter" idx="12"/>
          </p:nvPr>
        </p:nvSpPr>
        <p:spPr/>
        <p:txBody>
          <a:bodyPr/>
          <a:lstStyle>
            <a:lvl1pPr>
              <a:defRPr/>
            </a:lvl1pPr>
          </a:lstStyle>
          <a:p>
            <a:fld id="{C797D34B-9429-4B19-B912-DA4E2DC4C128}" type="slidenum">
              <a:rPr lang="en-US" altLang="en-US"/>
              <a:pPr/>
              <a:t>‹#›</a:t>
            </a:fld>
            <a:endParaRPr lang="en-US" altLang="en-US"/>
          </a:p>
        </p:txBody>
      </p:sp>
    </p:spTree>
    <p:extLst>
      <p:ext uri="{BB962C8B-B14F-4D97-AF65-F5344CB8AC3E}">
        <p14:creationId xmlns:p14="http://schemas.microsoft.com/office/powerpoint/2010/main" val="3126424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D3E62157-CCE1-91DF-1D43-29F7DAFBDE6C}"/>
              </a:ext>
            </a:extLst>
          </p:cNvPr>
          <p:cNvSpPr>
            <a:spLocks noGrp="1"/>
          </p:cNvSpPr>
          <p:nvPr>
            <p:ph type="dt" sz="half" idx="10"/>
          </p:nvPr>
        </p:nvSpPr>
        <p:spPr/>
        <p:txBody>
          <a:bodyPr/>
          <a:lstStyle>
            <a:lvl1pPr>
              <a:defRPr/>
            </a:lvl1pPr>
          </a:lstStyle>
          <a:p>
            <a:pPr>
              <a:defRPr/>
            </a:pPr>
            <a:fld id="{13DEE2B6-6017-4AFE-908A-72E979E6E19C}" type="datetimeFigureOut">
              <a:rPr lang="en-US"/>
              <a:pPr>
                <a:defRPr/>
              </a:pPr>
              <a:t>7/28/2023</a:t>
            </a:fld>
            <a:endParaRPr lang="en-US" dirty="0"/>
          </a:p>
        </p:txBody>
      </p:sp>
      <p:sp>
        <p:nvSpPr>
          <p:cNvPr id="6" name="Footer Placeholder 4">
            <a:extLst>
              <a:ext uri="{FF2B5EF4-FFF2-40B4-BE49-F238E27FC236}">
                <a16:creationId xmlns:a16="http://schemas.microsoft.com/office/drawing/2014/main" id="{C795B14E-5D72-91EC-8D54-C7F03D53B13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60613A2-5CA9-51E9-32D5-724380C8092C}"/>
              </a:ext>
            </a:extLst>
          </p:cNvPr>
          <p:cNvSpPr>
            <a:spLocks noGrp="1"/>
          </p:cNvSpPr>
          <p:nvPr>
            <p:ph type="sldNum" sz="quarter" idx="12"/>
          </p:nvPr>
        </p:nvSpPr>
        <p:spPr/>
        <p:txBody>
          <a:bodyPr/>
          <a:lstStyle>
            <a:lvl1pPr>
              <a:defRPr/>
            </a:lvl1pPr>
          </a:lstStyle>
          <a:p>
            <a:fld id="{BA49F9A3-1445-446E-A4D2-5DA3B93027A0}" type="slidenum">
              <a:rPr lang="en-US" altLang="en-US"/>
              <a:pPr/>
              <a:t>‹#›</a:t>
            </a:fld>
            <a:endParaRPr lang="en-US" altLang="en-US"/>
          </a:p>
        </p:txBody>
      </p:sp>
    </p:spTree>
    <p:extLst>
      <p:ext uri="{BB962C8B-B14F-4D97-AF65-F5344CB8AC3E}">
        <p14:creationId xmlns:p14="http://schemas.microsoft.com/office/powerpoint/2010/main" val="3703916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88DC649F-A4C9-670D-1921-6986D6136F75}"/>
              </a:ext>
            </a:extLst>
          </p:cNvPr>
          <p:cNvSpPr>
            <a:spLocks noGrp="1"/>
          </p:cNvSpPr>
          <p:nvPr>
            <p:ph type="dt" sz="half" idx="10"/>
          </p:nvPr>
        </p:nvSpPr>
        <p:spPr/>
        <p:txBody>
          <a:bodyPr/>
          <a:lstStyle>
            <a:lvl1pPr>
              <a:defRPr/>
            </a:lvl1pPr>
          </a:lstStyle>
          <a:p>
            <a:pPr>
              <a:defRPr/>
            </a:pPr>
            <a:fld id="{17E7A3EB-C05F-4FF3-88BB-081133FA5505}" type="datetimeFigureOut">
              <a:rPr lang="en-US"/>
              <a:pPr>
                <a:defRPr/>
              </a:pPr>
              <a:t>7/28/2023</a:t>
            </a:fld>
            <a:endParaRPr lang="en-US" dirty="0"/>
          </a:p>
        </p:txBody>
      </p:sp>
      <p:sp>
        <p:nvSpPr>
          <p:cNvPr id="8" name="Footer Placeholder 4">
            <a:extLst>
              <a:ext uri="{FF2B5EF4-FFF2-40B4-BE49-F238E27FC236}">
                <a16:creationId xmlns:a16="http://schemas.microsoft.com/office/drawing/2014/main" id="{96C6FCE8-FC50-1240-0677-EFF8AA30A735}"/>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141F6F30-1A63-AB0F-96C4-EA8635BC452B}"/>
              </a:ext>
            </a:extLst>
          </p:cNvPr>
          <p:cNvSpPr>
            <a:spLocks noGrp="1"/>
          </p:cNvSpPr>
          <p:nvPr>
            <p:ph type="sldNum" sz="quarter" idx="12"/>
          </p:nvPr>
        </p:nvSpPr>
        <p:spPr/>
        <p:txBody>
          <a:bodyPr/>
          <a:lstStyle>
            <a:lvl1pPr>
              <a:defRPr/>
            </a:lvl1pPr>
          </a:lstStyle>
          <a:p>
            <a:fld id="{8144D43A-4C6D-45F6-B000-35A226C7F9DA}" type="slidenum">
              <a:rPr lang="en-US" altLang="en-US"/>
              <a:pPr/>
              <a:t>‹#›</a:t>
            </a:fld>
            <a:endParaRPr lang="en-US" altLang="en-US"/>
          </a:p>
        </p:txBody>
      </p:sp>
    </p:spTree>
    <p:extLst>
      <p:ext uri="{BB962C8B-B14F-4D97-AF65-F5344CB8AC3E}">
        <p14:creationId xmlns:p14="http://schemas.microsoft.com/office/powerpoint/2010/main" val="444007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3C122559-9190-EF95-B394-6AB5E2F5B71E}"/>
              </a:ext>
            </a:extLst>
          </p:cNvPr>
          <p:cNvSpPr>
            <a:spLocks noGrp="1"/>
          </p:cNvSpPr>
          <p:nvPr>
            <p:ph type="dt" sz="half" idx="10"/>
          </p:nvPr>
        </p:nvSpPr>
        <p:spPr/>
        <p:txBody>
          <a:bodyPr/>
          <a:lstStyle>
            <a:lvl1pPr>
              <a:defRPr/>
            </a:lvl1pPr>
          </a:lstStyle>
          <a:p>
            <a:pPr>
              <a:defRPr/>
            </a:pPr>
            <a:fld id="{2A1C62B6-03D7-49E2-9702-0204958EB749}" type="datetimeFigureOut">
              <a:rPr lang="en-US"/>
              <a:pPr>
                <a:defRPr/>
              </a:pPr>
              <a:t>7/28/2023</a:t>
            </a:fld>
            <a:endParaRPr lang="en-US" dirty="0"/>
          </a:p>
        </p:txBody>
      </p:sp>
      <p:sp>
        <p:nvSpPr>
          <p:cNvPr id="4" name="Footer Placeholder 4">
            <a:extLst>
              <a:ext uri="{FF2B5EF4-FFF2-40B4-BE49-F238E27FC236}">
                <a16:creationId xmlns:a16="http://schemas.microsoft.com/office/drawing/2014/main" id="{4C30C085-DD42-9FA1-D2B6-B3F8E421E23B}"/>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E33B21C4-0800-BBCD-CE74-EF13D551D8C4}"/>
              </a:ext>
            </a:extLst>
          </p:cNvPr>
          <p:cNvSpPr>
            <a:spLocks noGrp="1"/>
          </p:cNvSpPr>
          <p:nvPr>
            <p:ph type="sldNum" sz="quarter" idx="12"/>
          </p:nvPr>
        </p:nvSpPr>
        <p:spPr/>
        <p:txBody>
          <a:bodyPr/>
          <a:lstStyle>
            <a:lvl1pPr>
              <a:defRPr/>
            </a:lvl1pPr>
          </a:lstStyle>
          <a:p>
            <a:fld id="{246C9441-3C04-4FD7-91F2-0999BD24DFBE}" type="slidenum">
              <a:rPr lang="en-US" altLang="en-US"/>
              <a:pPr/>
              <a:t>‹#›</a:t>
            </a:fld>
            <a:endParaRPr lang="en-US" altLang="en-US"/>
          </a:p>
        </p:txBody>
      </p:sp>
    </p:spTree>
    <p:extLst>
      <p:ext uri="{BB962C8B-B14F-4D97-AF65-F5344CB8AC3E}">
        <p14:creationId xmlns:p14="http://schemas.microsoft.com/office/powerpoint/2010/main" val="3024131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AD344AC-C372-181B-BE9F-1228604921C3}"/>
              </a:ext>
            </a:extLst>
          </p:cNvPr>
          <p:cNvSpPr>
            <a:spLocks noGrp="1"/>
          </p:cNvSpPr>
          <p:nvPr>
            <p:ph type="dt" sz="half" idx="10"/>
          </p:nvPr>
        </p:nvSpPr>
        <p:spPr/>
        <p:txBody>
          <a:bodyPr/>
          <a:lstStyle>
            <a:lvl1pPr>
              <a:defRPr/>
            </a:lvl1pPr>
          </a:lstStyle>
          <a:p>
            <a:pPr>
              <a:defRPr/>
            </a:pPr>
            <a:fld id="{EEA60365-39BA-474F-B954-3348E41DAE55}" type="datetimeFigureOut">
              <a:rPr lang="en-US"/>
              <a:pPr>
                <a:defRPr/>
              </a:pPr>
              <a:t>7/28/2023</a:t>
            </a:fld>
            <a:endParaRPr lang="en-US" dirty="0"/>
          </a:p>
        </p:txBody>
      </p:sp>
      <p:sp>
        <p:nvSpPr>
          <p:cNvPr id="3" name="Footer Placeholder 4">
            <a:extLst>
              <a:ext uri="{FF2B5EF4-FFF2-40B4-BE49-F238E27FC236}">
                <a16:creationId xmlns:a16="http://schemas.microsoft.com/office/drawing/2014/main" id="{5990D941-3A1C-BF68-4B5F-EB5CE912570F}"/>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2EBA2E1E-9C05-663F-667D-84B36F1C2817}"/>
              </a:ext>
            </a:extLst>
          </p:cNvPr>
          <p:cNvSpPr>
            <a:spLocks noGrp="1"/>
          </p:cNvSpPr>
          <p:nvPr>
            <p:ph type="sldNum" sz="quarter" idx="12"/>
          </p:nvPr>
        </p:nvSpPr>
        <p:spPr/>
        <p:txBody>
          <a:bodyPr/>
          <a:lstStyle>
            <a:lvl1pPr>
              <a:defRPr/>
            </a:lvl1pPr>
          </a:lstStyle>
          <a:p>
            <a:fld id="{02A3346F-AE3C-437C-BB87-89E5FA775176}" type="slidenum">
              <a:rPr lang="en-US" altLang="en-US"/>
              <a:pPr/>
              <a:t>‹#›</a:t>
            </a:fld>
            <a:endParaRPr lang="en-US" altLang="en-US"/>
          </a:p>
        </p:txBody>
      </p:sp>
    </p:spTree>
    <p:extLst>
      <p:ext uri="{BB962C8B-B14F-4D97-AF65-F5344CB8AC3E}">
        <p14:creationId xmlns:p14="http://schemas.microsoft.com/office/powerpoint/2010/main" val="2136785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E02906E6-426D-7975-57DF-BA49824607D2}"/>
              </a:ext>
            </a:extLst>
          </p:cNvPr>
          <p:cNvSpPr>
            <a:spLocks noGrp="1"/>
          </p:cNvSpPr>
          <p:nvPr>
            <p:ph type="dt" sz="half" idx="10"/>
          </p:nvPr>
        </p:nvSpPr>
        <p:spPr/>
        <p:txBody>
          <a:bodyPr/>
          <a:lstStyle>
            <a:lvl1pPr>
              <a:defRPr/>
            </a:lvl1pPr>
          </a:lstStyle>
          <a:p>
            <a:pPr>
              <a:defRPr/>
            </a:pPr>
            <a:fld id="{F430AEC8-2B8E-424A-911C-87A4DA82277B}" type="datetimeFigureOut">
              <a:rPr lang="en-US"/>
              <a:pPr>
                <a:defRPr/>
              </a:pPr>
              <a:t>7/28/2023</a:t>
            </a:fld>
            <a:endParaRPr lang="en-US" dirty="0"/>
          </a:p>
        </p:txBody>
      </p:sp>
      <p:sp>
        <p:nvSpPr>
          <p:cNvPr id="6" name="Footer Placeholder 4">
            <a:extLst>
              <a:ext uri="{FF2B5EF4-FFF2-40B4-BE49-F238E27FC236}">
                <a16:creationId xmlns:a16="http://schemas.microsoft.com/office/drawing/2014/main" id="{9D8A63BA-90FB-CC38-366A-565951CFCF2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9B70186-CEC2-5501-E9FA-C87E95631649}"/>
              </a:ext>
            </a:extLst>
          </p:cNvPr>
          <p:cNvSpPr>
            <a:spLocks noGrp="1"/>
          </p:cNvSpPr>
          <p:nvPr>
            <p:ph type="sldNum" sz="quarter" idx="12"/>
          </p:nvPr>
        </p:nvSpPr>
        <p:spPr/>
        <p:txBody>
          <a:bodyPr/>
          <a:lstStyle>
            <a:lvl1pPr>
              <a:defRPr/>
            </a:lvl1pPr>
          </a:lstStyle>
          <a:p>
            <a:fld id="{A10A9ACE-941F-4D93-9D68-7AB44BFA0167}" type="slidenum">
              <a:rPr lang="en-US" altLang="en-US"/>
              <a:pPr/>
              <a:t>‹#›</a:t>
            </a:fld>
            <a:endParaRPr lang="en-US" altLang="en-US"/>
          </a:p>
        </p:txBody>
      </p:sp>
    </p:spTree>
    <p:extLst>
      <p:ext uri="{BB962C8B-B14F-4D97-AF65-F5344CB8AC3E}">
        <p14:creationId xmlns:p14="http://schemas.microsoft.com/office/powerpoint/2010/main" val="2981367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AF1ED83-1FE4-6A09-6331-BFF9C2E6F1A3}"/>
              </a:ext>
            </a:extLst>
          </p:cNvPr>
          <p:cNvSpPr>
            <a:spLocks noGrp="1"/>
          </p:cNvSpPr>
          <p:nvPr>
            <p:ph type="dt" sz="half" idx="10"/>
          </p:nvPr>
        </p:nvSpPr>
        <p:spPr/>
        <p:txBody>
          <a:bodyPr/>
          <a:lstStyle>
            <a:lvl1pPr>
              <a:defRPr/>
            </a:lvl1pPr>
          </a:lstStyle>
          <a:p>
            <a:pPr>
              <a:defRPr/>
            </a:pPr>
            <a:fld id="{DEF23352-0996-4C37-B9DA-3B25C551F41E}" type="datetimeFigureOut">
              <a:rPr lang="en-US"/>
              <a:pPr>
                <a:defRPr/>
              </a:pPr>
              <a:t>7/28/2023</a:t>
            </a:fld>
            <a:endParaRPr lang="en-US" dirty="0"/>
          </a:p>
        </p:txBody>
      </p:sp>
      <p:sp>
        <p:nvSpPr>
          <p:cNvPr id="6" name="Footer Placeholder 4">
            <a:extLst>
              <a:ext uri="{FF2B5EF4-FFF2-40B4-BE49-F238E27FC236}">
                <a16:creationId xmlns:a16="http://schemas.microsoft.com/office/drawing/2014/main" id="{F86429AE-6F77-1240-0917-AE2FB296AAF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5922406-18D2-098A-FF8F-BEB569725A4F}"/>
              </a:ext>
            </a:extLst>
          </p:cNvPr>
          <p:cNvSpPr>
            <a:spLocks noGrp="1"/>
          </p:cNvSpPr>
          <p:nvPr>
            <p:ph type="sldNum" sz="quarter" idx="12"/>
          </p:nvPr>
        </p:nvSpPr>
        <p:spPr/>
        <p:txBody>
          <a:bodyPr/>
          <a:lstStyle>
            <a:lvl1pPr>
              <a:defRPr/>
            </a:lvl1pPr>
          </a:lstStyle>
          <a:p>
            <a:fld id="{F467A3D3-E27D-4513-B281-AB9A6D32D2A1}" type="slidenum">
              <a:rPr lang="en-US" altLang="en-US"/>
              <a:pPr/>
              <a:t>‹#›</a:t>
            </a:fld>
            <a:endParaRPr lang="en-US" altLang="en-US"/>
          </a:p>
        </p:txBody>
      </p:sp>
    </p:spTree>
    <p:extLst>
      <p:ext uri="{BB962C8B-B14F-4D97-AF65-F5344CB8AC3E}">
        <p14:creationId xmlns:p14="http://schemas.microsoft.com/office/powerpoint/2010/main" val="3561253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DC02135-91F6-EA20-038A-DBAE22ABFF83}"/>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4830624E-F57D-DB8C-BD83-7FA178B81F9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39F02FDD-D49A-1009-8E6E-2C01071FCA2B}"/>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Comic Sans MS" pitchFamily="66" charset="0"/>
              </a:defRPr>
            </a:lvl1pPr>
          </a:lstStyle>
          <a:p>
            <a:pPr>
              <a:defRPr/>
            </a:pPr>
            <a:fld id="{15E480C1-52DD-4929-B423-165FCEB3FCC9}" type="datetimeFigureOut">
              <a:rPr lang="en-US"/>
              <a:pPr>
                <a:defRPr/>
              </a:pPr>
              <a:t>7/28/2023</a:t>
            </a:fld>
            <a:endParaRPr lang="en-US" dirty="0"/>
          </a:p>
        </p:txBody>
      </p:sp>
      <p:sp>
        <p:nvSpPr>
          <p:cNvPr id="5" name="Footer Placeholder 4">
            <a:extLst>
              <a:ext uri="{FF2B5EF4-FFF2-40B4-BE49-F238E27FC236}">
                <a16:creationId xmlns:a16="http://schemas.microsoft.com/office/drawing/2014/main" id="{19AB4C5E-4FED-8856-929D-D4180301D29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smtClean="0">
                <a:solidFill>
                  <a:schemeClr val="tx1">
                    <a:tint val="75000"/>
                  </a:schemeClr>
                </a:solidFill>
                <a:latin typeface="Comic Sans MS" pitchFamily="66" charset="0"/>
              </a:defRPr>
            </a:lvl1pPr>
          </a:lstStyle>
          <a:p>
            <a:pPr>
              <a:defRPr/>
            </a:pPr>
            <a:endParaRPr lang="en-US"/>
          </a:p>
        </p:txBody>
      </p:sp>
      <p:sp>
        <p:nvSpPr>
          <p:cNvPr id="6" name="Slide Number Placeholder 5">
            <a:extLst>
              <a:ext uri="{FF2B5EF4-FFF2-40B4-BE49-F238E27FC236}">
                <a16:creationId xmlns:a16="http://schemas.microsoft.com/office/drawing/2014/main" id="{4F612852-98D4-D1F3-5C3B-482E783031DC}"/>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omic Sans MS" panose="030F0702030302020204" pitchFamily="66" charset="0"/>
              </a:defRPr>
            </a:lvl1pPr>
          </a:lstStyle>
          <a:p>
            <a:fld id="{2018AE30-C7A9-4DC9-A3CD-83DC4BF511A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Comic Sans MS" pitchFamily="66" charset="0"/>
          <a:ea typeface="+mj-ea"/>
          <a:cs typeface="+mj-cs"/>
        </a:defRPr>
      </a:lvl1pPr>
      <a:lvl2pPr algn="ctr" rtl="0" fontAlgn="base">
        <a:spcBef>
          <a:spcPct val="0"/>
        </a:spcBef>
        <a:spcAft>
          <a:spcPct val="0"/>
        </a:spcAft>
        <a:defRPr sz="4400">
          <a:solidFill>
            <a:schemeClr val="tx1"/>
          </a:solidFill>
          <a:latin typeface="Comic Sans MS" panose="030F0702030302020204" pitchFamily="66" charset="0"/>
        </a:defRPr>
      </a:lvl2pPr>
      <a:lvl3pPr algn="ctr" rtl="0" fontAlgn="base">
        <a:spcBef>
          <a:spcPct val="0"/>
        </a:spcBef>
        <a:spcAft>
          <a:spcPct val="0"/>
        </a:spcAft>
        <a:defRPr sz="4400">
          <a:solidFill>
            <a:schemeClr val="tx1"/>
          </a:solidFill>
          <a:latin typeface="Comic Sans MS" panose="030F0702030302020204" pitchFamily="66" charset="0"/>
        </a:defRPr>
      </a:lvl3pPr>
      <a:lvl4pPr algn="ctr" rtl="0" fontAlgn="base">
        <a:spcBef>
          <a:spcPct val="0"/>
        </a:spcBef>
        <a:spcAft>
          <a:spcPct val="0"/>
        </a:spcAft>
        <a:defRPr sz="4400">
          <a:solidFill>
            <a:schemeClr val="tx1"/>
          </a:solidFill>
          <a:latin typeface="Comic Sans MS" panose="030F0702030302020204" pitchFamily="66" charset="0"/>
        </a:defRPr>
      </a:lvl4pPr>
      <a:lvl5pPr algn="ctr" rtl="0" fontAlgn="base">
        <a:spcBef>
          <a:spcPct val="0"/>
        </a:spcBef>
        <a:spcAft>
          <a:spcPct val="0"/>
        </a:spcAft>
        <a:defRPr sz="4400">
          <a:solidFill>
            <a:schemeClr val="tx1"/>
          </a:solidFill>
          <a:latin typeface="Comic Sans MS" panose="030F0702030302020204" pitchFamily="66" charset="0"/>
        </a:defRPr>
      </a:lvl5pPr>
      <a:lvl6pPr marL="457200" algn="ctr" rtl="0" fontAlgn="base">
        <a:spcBef>
          <a:spcPct val="0"/>
        </a:spcBef>
        <a:spcAft>
          <a:spcPct val="0"/>
        </a:spcAft>
        <a:defRPr sz="4400">
          <a:solidFill>
            <a:schemeClr val="tx1"/>
          </a:solidFill>
          <a:latin typeface="Comic Sans MS" panose="030F0702030302020204" pitchFamily="66" charset="0"/>
        </a:defRPr>
      </a:lvl6pPr>
      <a:lvl7pPr marL="914400" algn="ctr" rtl="0" fontAlgn="base">
        <a:spcBef>
          <a:spcPct val="0"/>
        </a:spcBef>
        <a:spcAft>
          <a:spcPct val="0"/>
        </a:spcAft>
        <a:defRPr sz="4400">
          <a:solidFill>
            <a:schemeClr val="tx1"/>
          </a:solidFill>
          <a:latin typeface="Comic Sans MS" panose="030F0702030302020204" pitchFamily="66" charset="0"/>
        </a:defRPr>
      </a:lvl7pPr>
      <a:lvl8pPr marL="1371600" algn="ctr" rtl="0" fontAlgn="base">
        <a:spcBef>
          <a:spcPct val="0"/>
        </a:spcBef>
        <a:spcAft>
          <a:spcPct val="0"/>
        </a:spcAft>
        <a:defRPr sz="4400">
          <a:solidFill>
            <a:schemeClr val="tx1"/>
          </a:solidFill>
          <a:latin typeface="Comic Sans MS" panose="030F0702030302020204" pitchFamily="66" charset="0"/>
        </a:defRPr>
      </a:lvl8pPr>
      <a:lvl9pPr marL="1828800" algn="ctr" rtl="0" fontAlgn="base">
        <a:spcBef>
          <a:spcPct val="0"/>
        </a:spcBef>
        <a:spcAft>
          <a:spcPct val="0"/>
        </a:spcAft>
        <a:defRPr sz="4400">
          <a:solidFill>
            <a:schemeClr val="tx1"/>
          </a:solidFill>
          <a:latin typeface="Comic Sans MS" panose="030F0702030302020204" pitchFamily="66"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Comic Sans MS" pitchFamily="66" charset="0"/>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Comic Sans MS" pitchFamily="66" charset="0"/>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Comic Sans MS" pitchFamily="66" charset="0"/>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Comic Sans MS" pitchFamily="66"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797108C3-2D07-0E92-C720-6DD8F1688AF2}"/>
              </a:ext>
            </a:extLst>
          </p:cNvPr>
          <p:cNvSpPr>
            <a:spLocks noGrp="1"/>
          </p:cNvSpPr>
          <p:nvPr>
            <p:ph type="ctrTitle"/>
          </p:nvPr>
        </p:nvSpPr>
        <p:spPr/>
        <p:txBody>
          <a:bodyPr/>
          <a:lstStyle/>
          <a:p>
            <a:r>
              <a:rPr lang="en" altLang="en-US"/>
              <a:t>Pharmacology of the autonomic nervous system</a:t>
            </a:r>
            <a:endParaRPr lang="en-US" altLang="en-US"/>
          </a:p>
        </p:txBody>
      </p:sp>
      <p:sp>
        <p:nvSpPr>
          <p:cNvPr id="3" name="Subtitle 2">
            <a:extLst>
              <a:ext uri="{FF2B5EF4-FFF2-40B4-BE49-F238E27FC236}">
                <a16:creationId xmlns:a16="http://schemas.microsoft.com/office/drawing/2014/main" id="{8C9F9BB2-59C4-9CCA-AC68-90FCC242D5F3}"/>
              </a:ext>
            </a:extLst>
          </p:cNvPr>
          <p:cNvSpPr>
            <a:spLocks noGrp="1"/>
          </p:cNvSpPr>
          <p:nvPr>
            <p:ph type="subTitle" idx="1"/>
          </p:nvPr>
        </p:nvSpPr>
        <p:spPr/>
        <p:txBody>
          <a:bodyPr rtlCol="0">
            <a:normAutofit/>
          </a:bodyPr>
          <a:lstStyle/>
          <a:p>
            <a:pPr fontAlgn="auto">
              <a:spcAft>
                <a:spcPts val="0"/>
              </a:spcAft>
              <a:defRPr/>
            </a:pPr>
            <a:r>
              <a:rPr lang="en" sz="2000" dirty="0"/>
              <a:t>prof. Dr. Slobodan Janković</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EBF65-7D3C-1FE2-666F-75F36D73B37F}"/>
              </a:ext>
            </a:extLst>
          </p:cNvPr>
          <p:cNvSpPr>
            <a:spLocks noGrp="1"/>
          </p:cNvSpPr>
          <p:nvPr>
            <p:ph type="title"/>
          </p:nvPr>
        </p:nvSpPr>
        <p:spPr/>
        <p:txBody>
          <a:bodyPr rtlCol="0">
            <a:normAutofit fontScale="90000"/>
          </a:bodyPr>
          <a:lstStyle/>
          <a:p>
            <a:pPr fontAlgn="auto">
              <a:spcAft>
                <a:spcPts val="0"/>
              </a:spcAft>
              <a:defRPr/>
            </a:pPr>
            <a:r>
              <a:rPr lang="en" b="1" dirty="0"/>
              <a:t>Inhibitors </a:t>
            </a:r>
            <a:r>
              <a:rPr lang="sr-Latn-RS" b="1" dirty="0"/>
              <a:t>of </a:t>
            </a:r>
            <a:r>
              <a:rPr lang="en" b="1" dirty="0"/>
              <a:t>acetylcholinesterase</a:t>
            </a:r>
            <a:endParaRPr lang="en-US" dirty="0"/>
          </a:p>
        </p:txBody>
      </p:sp>
      <p:sp>
        <p:nvSpPr>
          <p:cNvPr id="3" name="Content Placeholder 2">
            <a:extLst>
              <a:ext uri="{FF2B5EF4-FFF2-40B4-BE49-F238E27FC236}">
                <a16:creationId xmlns:a16="http://schemas.microsoft.com/office/drawing/2014/main" id="{95062E3B-5593-D1DF-42CF-49F31FF41F90}"/>
              </a:ext>
            </a:extLst>
          </p:cNvPr>
          <p:cNvSpPr>
            <a:spLocks noGrp="1"/>
          </p:cNvSpPr>
          <p:nvPr>
            <p:ph idx="1"/>
          </p:nvPr>
        </p:nvSpPr>
        <p:spPr/>
        <p:txBody>
          <a:bodyPr rtlCol="0">
            <a:normAutofit fontScale="70000" lnSpcReduction="20000"/>
          </a:bodyPr>
          <a:lstStyle/>
          <a:p>
            <a:pPr fontAlgn="auto">
              <a:spcAft>
                <a:spcPts val="0"/>
              </a:spcAft>
              <a:defRPr/>
            </a:pPr>
            <a:r>
              <a:rPr lang="en" dirty="0"/>
              <a:t>Blockade </a:t>
            </a:r>
            <a:r>
              <a:rPr lang="sr-Latn-RS" dirty="0"/>
              <a:t>of </a:t>
            </a:r>
            <a:r>
              <a:rPr lang="en" dirty="0"/>
              <a:t>enzyme acetylcholinesterase prevents decomposition </a:t>
            </a:r>
            <a:r>
              <a:rPr lang="sr-Latn-RS" dirty="0"/>
              <a:t>of </a:t>
            </a:r>
            <a:r>
              <a:rPr lang="en" dirty="0"/>
              <a:t>acetylcholine</a:t>
            </a:r>
            <a:r>
              <a:rPr lang="sr-Latn-RS" dirty="0"/>
              <a:t>,</a:t>
            </a:r>
            <a:r>
              <a:rPr lang="en" dirty="0"/>
              <a:t> and</a:t>
            </a:r>
            <a:r>
              <a:rPr lang="sr-Latn-RS" dirty="0"/>
              <a:t> it is</a:t>
            </a:r>
            <a:r>
              <a:rPr lang="en" dirty="0"/>
              <a:t> accumulate</a:t>
            </a:r>
            <a:r>
              <a:rPr lang="sr-Latn-RS" dirty="0"/>
              <a:t>d</a:t>
            </a:r>
            <a:r>
              <a:rPr lang="en" dirty="0"/>
              <a:t> in the synaptic c</a:t>
            </a:r>
            <a:r>
              <a:rPr lang="sr-Latn-RS" dirty="0"/>
              <a:t>lefts</a:t>
            </a:r>
            <a:r>
              <a:rPr lang="en" dirty="0"/>
              <a:t>, nearby </a:t>
            </a:r>
            <a:r>
              <a:rPr lang="sr-Latn-RS" dirty="0"/>
              <a:t>its</a:t>
            </a:r>
            <a:r>
              <a:rPr lang="en" dirty="0"/>
              <a:t> own receptors. </a:t>
            </a:r>
            <a:r>
              <a:rPr lang="sr-Latn-RS" dirty="0"/>
              <a:t>The </a:t>
            </a:r>
            <a:r>
              <a:rPr lang="en" dirty="0"/>
              <a:t>receptors</a:t>
            </a:r>
            <a:r>
              <a:rPr lang="sr-Latn-RS" dirty="0"/>
              <a:t> for acetylcholine are</a:t>
            </a:r>
            <a:r>
              <a:rPr lang="en" dirty="0"/>
              <a:t> </a:t>
            </a:r>
            <a:r>
              <a:rPr lang="sr-Latn-RS" dirty="0"/>
              <a:t>then </a:t>
            </a:r>
            <a:r>
              <a:rPr lang="en" dirty="0"/>
              <a:t>longer and </a:t>
            </a:r>
            <a:r>
              <a:rPr lang="sr-Latn-RS" dirty="0"/>
              <a:t>more effectively</a:t>
            </a:r>
            <a:r>
              <a:rPr lang="en" dirty="0"/>
              <a:t> stimulated, </a:t>
            </a:r>
            <a:r>
              <a:rPr lang="sr-Latn-RS" dirty="0"/>
              <a:t>which is</a:t>
            </a:r>
            <a:r>
              <a:rPr lang="en" dirty="0"/>
              <a:t> manifest</a:t>
            </a:r>
            <a:r>
              <a:rPr lang="sr-Latn-RS" dirty="0"/>
              <a:t>ed with</a:t>
            </a:r>
            <a:r>
              <a:rPr lang="en" dirty="0"/>
              <a:t> clinical</a:t>
            </a:r>
            <a:r>
              <a:rPr lang="sr-Latn-RS" dirty="0"/>
              <a:t>ly</a:t>
            </a:r>
            <a:r>
              <a:rPr lang="en" dirty="0"/>
              <a:t> significant effects.</a:t>
            </a:r>
            <a:endParaRPr lang="sr-Cyrl-CS" dirty="0"/>
          </a:p>
          <a:p>
            <a:pPr fontAlgn="auto">
              <a:spcAft>
                <a:spcPts val="0"/>
              </a:spcAft>
              <a:defRPr/>
            </a:pPr>
            <a:r>
              <a:rPr lang="sr-Latn-RS" dirty="0"/>
              <a:t>Inhibition of acetylcholinesterase in a </a:t>
            </a:r>
            <a:r>
              <a:rPr lang="en" dirty="0"/>
              <a:t>healthy person </a:t>
            </a:r>
            <a:r>
              <a:rPr lang="sr-Latn-RS" dirty="0"/>
              <a:t>is manifested</a:t>
            </a:r>
            <a:r>
              <a:rPr lang="en" dirty="0"/>
              <a:t> </a:t>
            </a:r>
            <a:r>
              <a:rPr lang="sr-Latn-RS" dirty="0"/>
              <a:t>with</a:t>
            </a:r>
            <a:r>
              <a:rPr lang="en" dirty="0"/>
              <a:t> signs </a:t>
            </a:r>
            <a:r>
              <a:rPr lang="sr-Latn-RS" dirty="0"/>
              <a:t>of </a:t>
            </a:r>
            <a:r>
              <a:rPr lang="en" dirty="0"/>
              <a:t>stimulation </a:t>
            </a:r>
            <a:r>
              <a:rPr lang="sr-Latn-RS" dirty="0"/>
              <a:t>of </a:t>
            </a:r>
            <a:r>
              <a:rPr lang="en" dirty="0"/>
              <a:t>parasympathetic nervous system (accelerat</a:t>
            </a:r>
            <a:r>
              <a:rPr lang="sr-Latn-RS" dirty="0"/>
              <a:t>ed</a:t>
            </a:r>
            <a:r>
              <a:rPr lang="en" dirty="0"/>
              <a:t> peristalsis in the digestive tract, reinforcement </a:t>
            </a:r>
            <a:r>
              <a:rPr lang="sr-Latn-RS" dirty="0"/>
              <a:t>of </a:t>
            </a:r>
            <a:r>
              <a:rPr lang="en" dirty="0"/>
              <a:t>secretions </a:t>
            </a:r>
            <a:r>
              <a:rPr lang="sr-Latn-RS" dirty="0"/>
              <a:t>of </a:t>
            </a:r>
            <a:r>
              <a:rPr lang="en" dirty="0"/>
              <a:t>exocrine gland</a:t>
            </a:r>
            <a:r>
              <a:rPr lang="sr-Latn-RS" dirty="0"/>
              <a:t>s</a:t>
            </a:r>
            <a:r>
              <a:rPr lang="en" dirty="0"/>
              <a:t>, bronchoconstriction, miosis, </a:t>
            </a:r>
            <a:r>
              <a:rPr lang="sr-Latn-RS" dirty="0"/>
              <a:t>spasm of</a:t>
            </a:r>
            <a:r>
              <a:rPr lang="en" dirty="0"/>
              <a:t> accommodation, sweating)</a:t>
            </a:r>
            <a:r>
              <a:rPr lang="sr-Latn-RS" dirty="0"/>
              <a:t>,</a:t>
            </a:r>
            <a:r>
              <a:rPr lang="en" dirty="0"/>
              <a:t> and </a:t>
            </a:r>
            <a:r>
              <a:rPr lang="sr-Latn-RS" dirty="0"/>
              <a:t>of </a:t>
            </a:r>
            <a:r>
              <a:rPr lang="en" dirty="0"/>
              <a:t>central nervous system, but only </a:t>
            </a:r>
            <a:r>
              <a:rPr lang="sr-Latn-RS" dirty="0"/>
              <a:t>if</a:t>
            </a:r>
            <a:r>
              <a:rPr lang="en" dirty="0"/>
              <a:t> </a:t>
            </a:r>
            <a:r>
              <a:rPr lang="sr-Latn-RS" dirty="0"/>
              <a:t>the inhibitor </a:t>
            </a:r>
            <a:r>
              <a:rPr lang="en" dirty="0"/>
              <a:t>passes through the blood brain barrier (in therapeutic doses </a:t>
            </a:r>
            <a:r>
              <a:rPr lang="sr-Latn-RS" dirty="0"/>
              <a:t>they </a:t>
            </a:r>
            <a:r>
              <a:rPr lang="en" dirty="0"/>
              <a:t>increase vigilance</a:t>
            </a:r>
            <a:r>
              <a:rPr lang="sr-Latn-RS" dirty="0"/>
              <a:t>,</a:t>
            </a:r>
            <a:r>
              <a:rPr lang="en" dirty="0"/>
              <a:t> and in toxic doses </a:t>
            </a:r>
            <a:r>
              <a:rPr lang="sr-Latn-RS" dirty="0"/>
              <a:t>cause at first</a:t>
            </a:r>
            <a:r>
              <a:rPr lang="en" dirty="0"/>
              <a:t> convulsion</a:t>
            </a:r>
            <a:r>
              <a:rPr lang="sr-Latn-RS" dirty="0"/>
              <a:t>s</a:t>
            </a:r>
            <a:r>
              <a:rPr lang="en" dirty="0"/>
              <a:t>, then coma and paralysis</a:t>
            </a:r>
            <a:r>
              <a:rPr lang="sr-Latn-RS" dirty="0"/>
              <a:t> of</a:t>
            </a:r>
            <a:r>
              <a:rPr lang="en" dirty="0"/>
              <a:t> respiratory center).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FD4BF-ABCE-7ADC-1DF3-5C2C3C625622}"/>
              </a:ext>
            </a:extLst>
          </p:cNvPr>
          <p:cNvSpPr>
            <a:spLocks noGrp="1"/>
          </p:cNvSpPr>
          <p:nvPr>
            <p:ph type="title"/>
          </p:nvPr>
        </p:nvSpPr>
        <p:spPr/>
        <p:txBody>
          <a:bodyPr rtlCol="0">
            <a:normAutofit fontScale="90000"/>
          </a:bodyPr>
          <a:lstStyle/>
          <a:p>
            <a:pPr fontAlgn="auto">
              <a:spcAft>
                <a:spcPts val="0"/>
              </a:spcAft>
              <a:defRPr/>
            </a:pPr>
            <a:r>
              <a:rPr lang="en" dirty="0"/>
              <a:t>Treatment of organophosphate poisoning</a:t>
            </a:r>
            <a:endParaRPr lang="en-US" dirty="0"/>
          </a:p>
        </p:txBody>
      </p:sp>
      <p:sp>
        <p:nvSpPr>
          <p:cNvPr id="12291" name="Content Placeholder 2">
            <a:extLst>
              <a:ext uri="{FF2B5EF4-FFF2-40B4-BE49-F238E27FC236}">
                <a16:creationId xmlns:a16="http://schemas.microsoft.com/office/drawing/2014/main" id="{7FA46152-5D9A-49A5-917D-B8038E4E2FD0}"/>
              </a:ext>
            </a:extLst>
          </p:cNvPr>
          <p:cNvSpPr>
            <a:spLocks noGrp="1"/>
          </p:cNvSpPr>
          <p:nvPr>
            <p:ph idx="1"/>
          </p:nvPr>
        </p:nvSpPr>
        <p:spPr/>
        <p:txBody>
          <a:bodyPr/>
          <a:lstStyle/>
          <a:p>
            <a:r>
              <a:rPr lang="en" altLang="en-US" dirty="0"/>
              <a:t>Poisoning is treated with </a:t>
            </a:r>
            <a:r>
              <a:rPr lang="en" altLang="en-US" b="1" i="1" dirty="0"/>
              <a:t>atropine </a:t>
            </a:r>
            <a:r>
              <a:rPr lang="en" altLang="en-US" dirty="0"/>
              <a:t>(in individual doses of 1 mg, until the clinical signs of excessive stimulation of the parasympathetic nerves disappear)</a:t>
            </a:r>
            <a:r>
              <a:rPr lang="en" altLang="en-US" b="1" i="1" dirty="0"/>
              <a:t> </a:t>
            </a:r>
            <a:r>
              <a:rPr lang="en" altLang="en-US" dirty="0"/>
              <a:t>which blocks muscarinic effects and </a:t>
            </a:r>
            <a:r>
              <a:rPr lang="en" altLang="en-US" b="1" i="1" dirty="0"/>
              <a:t>oxime </a:t>
            </a:r>
            <a:r>
              <a:rPr lang="en" altLang="en-US" dirty="0"/>
              <a:t>(e</a:t>
            </a:r>
            <a:r>
              <a:rPr lang="sr-Latn-RS" altLang="en-US" dirty="0"/>
              <a:t>.g.,</a:t>
            </a:r>
            <a:r>
              <a:rPr lang="en" altLang="en-US" dirty="0"/>
              <a:t> pralidoxime) which unblocks acetylcholinesterase and enables it to function normally.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78D2C31E-A082-7E73-4A5B-F07279D2623E}"/>
              </a:ext>
            </a:extLst>
          </p:cNvPr>
          <p:cNvSpPr>
            <a:spLocks noGrp="1"/>
          </p:cNvSpPr>
          <p:nvPr>
            <p:ph type="title"/>
          </p:nvPr>
        </p:nvSpPr>
        <p:spPr/>
        <p:txBody>
          <a:bodyPr/>
          <a:lstStyle/>
          <a:p>
            <a:r>
              <a:rPr lang="en" altLang="en-US"/>
              <a:t>Medicines and the eye</a:t>
            </a:r>
            <a:endParaRPr lang="en-US" altLang="en-US"/>
          </a:p>
        </p:txBody>
      </p:sp>
      <p:sp>
        <p:nvSpPr>
          <p:cNvPr id="13315" name="Content Placeholder 2">
            <a:extLst>
              <a:ext uri="{FF2B5EF4-FFF2-40B4-BE49-F238E27FC236}">
                <a16:creationId xmlns:a16="http://schemas.microsoft.com/office/drawing/2014/main" id="{4B6B9895-96B6-A131-9586-8439398815CC}"/>
              </a:ext>
            </a:extLst>
          </p:cNvPr>
          <p:cNvSpPr>
            <a:spLocks noGrp="1"/>
          </p:cNvSpPr>
          <p:nvPr>
            <p:ph idx="1"/>
          </p:nvPr>
        </p:nvSpPr>
        <p:spPr/>
        <p:txBody>
          <a:bodyPr/>
          <a:lstStyle/>
          <a:p>
            <a:r>
              <a:rPr lang="en" altLang="en-US" dirty="0"/>
              <a:t>Increase in aqueous humor - pilocarpine</a:t>
            </a:r>
          </a:p>
          <a:p>
            <a:r>
              <a:rPr lang="en" altLang="en-US" dirty="0"/>
              <a:t>Decreased production of aqueous humor - timolol, betaxolol,</a:t>
            </a:r>
            <a:r>
              <a:rPr lang="sr-Latn-RS" altLang="en-US" dirty="0"/>
              <a:t> apraclonidine,</a:t>
            </a:r>
            <a:r>
              <a:rPr lang="en" altLang="en-US" dirty="0"/>
              <a:t> dorzolamide, latanoprost</a:t>
            </a:r>
            <a:r>
              <a:rPr lang="sr-Latn-RS" altLang="en-US" dirty="0"/>
              <a:t> </a:t>
            </a:r>
            <a:endParaRPr lang="en" altLang="en-US" dirty="0"/>
          </a:p>
          <a:p>
            <a:r>
              <a:rPr lang="en" altLang="en-US" dirty="0"/>
              <a:t>Mydriasis - atropine, homatropine, tropicamide, phenylephrine</a:t>
            </a:r>
          </a:p>
          <a:p>
            <a:r>
              <a:rPr lang="en" altLang="en-US" dirty="0"/>
              <a:t>Myosis – pilocarpine, physostigmine</a:t>
            </a:r>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C2B55-7A5A-D1D0-9F47-35A3CB8AFC6C}"/>
              </a:ext>
            </a:extLst>
          </p:cNvPr>
          <p:cNvSpPr>
            <a:spLocks noGrp="1"/>
          </p:cNvSpPr>
          <p:nvPr>
            <p:ph type="title"/>
          </p:nvPr>
        </p:nvSpPr>
        <p:spPr/>
        <p:txBody>
          <a:bodyPr rtlCol="0">
            <a:normAutofit fontScale="90000"/>
          </a:bodyPr>
          <a:lstStyle/>
          <a:p>
            <a:pPr fontAlgn="auto">
              <a:spcAft>
                <a:spcPts val="0"/>
              </a:spcAft>
              <a:defRPr/>
            </a:pPr>
            <a:r>
              <a:rPr lang="en" dirty="0"/>
              <a:t>Metabolism of arachidonic acid</a:t>
            </a:r>
            <a:endParaRPr lang="en-US" dirty="0"/>
          </a:p>
        </p:txBody>
      </p:sp>
      <p:sp>
        <p:nvSpPr>
          <p:cNvPr id="3" name="Content Placeholder 2">
            <a:extLst>
              <a:ext uri="{FF2B5EF4-FFF2-40B4-BE49-F238E27FC236}">
                <a16:creationId xmlns:a16="http://schemas.microsoft.com/office/drawing/2014/main" id="{664F4685-40FB-90C2-C151-EA7E633397B9}"/>
              </a:ext>
            </a:extLst>
          </p:cNvPr>
          <p:cNvSpPr>
            <a:spLocks noGrp="1"/>
          </p:cNvSpPr>
          <p:nvPr>
            <p:ph idx="1"/>
          </p:nvPr>
        </p:nvSpPr>
        <p:spPr/>
        <p:txBody>
          <a:bodyPr rtlCol="0">
            <a:normAutofit fontScale="92500" lnSpcReduction="20000"/>
          </a:bodyPr>
          <a:lstStyle/>
          <a:p>
            <a:pPr fontAlgn="auto">
              <a:spcAft>
                <a:spcPts val="0"/>
              </a:spcAft>
              <a:defRPr/>
            </a:pPr>
            <a:r>
              <a:rPr lang="sr-Latn-RS" dirty="0"/>
              <a:t>by </a:t>
            </a:r>
            <a:r>
              <a:rPr lang="en" dirty="0"/>
              <a:t>cyclooxygenase, which catalyzes the formation of prostaglandins, thromboxane (TXA</a:t>
            </a:r>
            <a:r>
              <a:rPr lang="en" baseline="-25000" dirty="0"/>
              <a:t>2</a:t>
            </a:r>
            <a:r>
              <a:rPr lang="en" dirty="0"/>
              <a:t>) and prostacyclin;</a:t>
            </a:r>
            <a:endParaRPr lang="en-US" dirty="0"/>
          </a:p>
          <a:p>
            <a:pPr fontAlgn="auto">
              <a:spcAft>
                <a:spcPts val="0"/>
              </a:spcAft>
              <a:defRPr/>
            </a:pPr>
            <a:r>
              <a:rPr lang="sr-Latn-RS" dirty="0"/>
              <a:t>by </a:t>
            </a:r>
            <a:r>
              <a:rPr lang="en" dirty="0"/>
              <a:t>lipoxygenase, which catalyzes the formation of trihydroxyeicos</a:t>
            </a:r>
            <a:r>
              <a:rPr lang="sr-Latn-RS" dirty="0"/>
              <a:t>i</a:t>
            </a:r>
            <a:r>
              <a:rPr lang="en" dirty="0"/>
              <a:t>tetraenoic acids (lipoxins, LX</a:t>
            </a:r>
            <a:r>
              <a:rPr lang="en" baseline="-25000" dirty="0"/>
              <a:t>A </a:t>
            </a:r>
            <a:r>
              <a:rPr lang="en" dirty="0"/>
              <a:t>and LX</a:t>
            </a:r>
            <a:r>
              <a:rPr lang="en" baseline="-25000" dirty="0"/>
              <a:t>B </a:t>
            </a:r>
            <a:r>
              <a:rPr lang="en" dirty="0"/>
              <a:t>) or leukotrienes ( LTB</a:t>
            </a:r>
            <a:r>
              <a:rPr lang="en" baseline="-25000" dirty="0"/>
              <a:t>4 </a:t>
            </a:r>
            <a:r>
              <a:rPr lang="en" dirty="0"/>
              <a:t>, LTC</a:t>
            </a:r>
            <a:r>
              <a:rPr lang="en" baseline="-25000" dirty="0"/>
              <a:t>4 </a:t>
            </a:r>
            <a:r>
              <a:rPr lang="en" dirty="0"/>
              <a:t>, LTD</a:t>
            </a:r>
            <a:r>
              <a:rPr lang="en" baseline="-25000" dirty="0"/>
              <a:t>4 </a:t>
            </a:r>
            <a:r>
              <a:rPr lang="en" dirty="0"/>
              <a:t>and LTE</a:t>
            </a:r>
            <a:r>
              <a:rPr lang="en" baseline="-25000" dirty="0"/>
              <a:t>4</a:t>
            </a:r>
            <a:r>
              <a:rPr lang="en" dirty="0"/>
              <a:t>).</a:t>
            </a:r>
            <a:endParaRPr lang="en-US" dirty="0"/>
          </a:p>
          <a:p>
            <a:pPr fontAlgn="auto">
              <a:spcAft>
                <a:spcPts val="0"/>
              </a:spcAft>
              <a:defRPr/>
            </a:pPr>
            <a:r>
              <a:rPr lang="sr-Latn-RS" dirty="0"/>
              <a:t>by </a:t>
            </a:r>
            <a:r>
              <a:rPr lang="en" dirty="0"/>
              <a:t>cytochrome P450 reductase, which catalyzes the formation of epoxides (5,6-oxido-, 8,9-oxido-, 11,12-oxido- and 14,15-oxido-eicositetraenoic acid)</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891E0B2F-1C97-2AB9-C280-38FB36780A32}"/>
              </a:ext>
            </a:extLst>
          </p:cNvPr>
          <p:cNvSpPr>
            <a:spLocks noGrp="1"/>
          </p:cNvSpPr>
          <p:nvPr>
            <p:ph type="title"/>
          </p:nvPr>
        </p:nvSpPr>
        <p:spPr/>
        <p:txBody>
          <a:bodyPr/>
          <a:lstStyle/>
          <a:p>
            <a:r>
              <a:rPr lang="en" altLang="en-US" dirty="0"/>
              <a:t>Antihistamines</a:t>
            </a:r>
            <a:endParaRPr lang="en-US" altLang="en-US" dirty="0"/>
          </a:p>
        </p:txBody>
      </p:sp>
      <p:sp>
        <p:nvSpPr>
          <p:cNvPr id="3" name="Content Placeholder 2">
            <a:extLst>
              <a:ext uri="{FF2B5EF4-FFF2-40B4-BE49-F238E27FC236}">
                <a16:creationId xmlns:a16="http://schemas.microsoft.com/office/drawing/2014/main" id="{AF60F0C0-1817-9885-1B18-7C9607D96B8C}"/>
              </a:ext>
            </a:extLst>
          </p:cNvPr>
          <p:cNvSpPr>
            <a:spLocks noGrp="1"/>
          </p:cNvSpPr>
          <p:nvPr>
            <p:ph idx="1"/>
          </p:nvPr>
        </p:nvSpPr>
        <p:spPr/>
        <p:txBody>
          <a:bodyPr rtlCol="0">
            <a:normAutofit fontScale="85000" lnSpcReduction="10000"/>
          </a:bodyPr>
          <a:lstStyle/>
          <a:p>
            <a:pPr fontAlgn="auto">
              <a:spcAft>
                <a:spcPts val="0"/>
              </a:spcAft>
              <a:defRPr/>
            </a:pPr>
            <a:r>
              <a:rPr lang="en" dirty="0"/>
              <a:t>Medicines from </a:t>
            </a:r>
            <a:r>
              <a:rPr lang="en" b="1" i="1" dirty="0"/>
              <a:t>the first generation</a:t>
            </a:r>
            <a:r>
              <a:rPr lang="sr-Latn-RS" b="1" i="1" dirty="0"/>
              <a:t> of</a:t>
            </a:r>
            <a:r>
              <a:rPr lang="en" dirty="0"/>
              <a:t> H1 antihistamines are : </a:t>
            </a:r>
            <a:endParaRPr lang="sr-Cyrl-CS" dirty="0"/>
          </a:p>
          <a:p>
            <a:pPr lvl="1" fontAlgn="auto">
              <a:spcAft>
                <a:spcPts val="0"/>
              </a:spcAft>
              <a:defRPr/>
            </a:pPr>
            <a:r>
              <a:rPr lang="en-US" dirty="0"/>
              <a:t>D</a:t>
            </a:r>
            <a:r>
              <a:rPr lang="en" dirty="0"/>
              <a:t>erivatives</a:t>
            </a:r>
            <a:r>
              <a:rPr lang="sr-Latn-RS" dirty="0"/>
              <a:t> of</a:t>
            </a:r>
            <a:r>
              <a:rPr lang="en" dirty="0"/>
              <a:t> </a:t>
            </a:r>
            <a:r>
              <a:rPr lang="en" b="1" dirty="0"/>
              <a:t>ethanolamine </a:t>
            </a:r>
            <a:r>
              <a:rPr lang="en" dirty="0"/>
              <a:t>(diphenhydramine, dimenhydrinate),</a:t>
            </a:r>
            <a:endParaRPr lang="sr-Cyrl-CS" dirty="0"/>
          </a:p>
          <a:p>
            <a:pPr lvl="1" fontAlgn="auto">
              <a:spcAft>
                <a:spcPts val="0"/>
              </a:spcAft>
              <a:defRPr/>
            </a:pPr>
            <a:r>
              <a:rPr lang="en-US" dirty="0"/>
              <a:t>D</a:t>
            </a:r>
            <a:r>
              <a:rPr lang="en" dirty="0"/>
              <a:t>erivatives</a:t>
            </a:r>
            <a:r>
              <a:rPr lang="sr-Latn-RS" dirty="0"/>
              <a:t> of</a:t>
            </a:r>
            <a:r>
              <a:rPr lang="en" dirty="0"/>
              <a:t> </a:t>
            </a:r>
            <a:r>
              <a:rPr lang="en" b="1" dirty="0"/>
              <a:t>ethylenediamine </a:t>
            </a:r>
            <a:r>
              <a:rPr lang="en" dirty="0"/>
              <a:t>(pyrylamine , tripelenamine),</a:t>
            </a:r>
            <a:endParaRPr lang="sr-Cyrl-CS" dirty="0"/>
          </a:p>
          <a:p>
            <a:pPr lvl="1" fontAlgn="auto">
              <a:spcAft>
                <a:spcPts val="0"/>
              </a:spcAft>
              <a:defRPr/>
            </a:pPr>
            <a:r>
              <a:rPr lang="en" b="1" dirty="0"/>
              <a:t>alkylamines </a:t>
            </a:r>
            <a:r>
              <a:rPr lang="en" dirty="0"/>
              <a:t>(chlorpheniramine</a:t>
            </a:r>
            <a:r>
              <a:rPr lang="sr-Latn-RS" dirty="0"/>
              <a:t>,</a:t>
            </a:r>
            <a:r>
              <a:rPr lang="en" dirty="0"/>
              <a:t> cyclizine, meclizine, hydroxyzine  and</a:t>
            </a:r>
            <a:endParaRPr lang="sr-Cyrl-CS" dirty="0"/>
          </a:p>
          <a:p>
            <a:pPr lvl="1" fontAlgn="auto">
              <a:spcAft>
                <a:spcPts val="0"/>
              </a:spcAft>
              <a:defRPr/>
            </a:pPr>
            <a:r>
              <a:rPr lang="en" b="1" dirty="0"/>
              <a:t>phenothiazines </a:t>
            </a:r>
            <a:r>
              <a:rPr lang="en" dirty="0"/>
              <a:t>(promethazine , cyproheptadine). These medicines are lipophilic, </a:t>
            </a:r>
            <a:r>
              <a:rPr lang="sr-Latn-RS" dirty="0"/>
              <a:t>and therefore completely absorbed from gastrointestinal tract; they also</a:t>
            </a:r>
            <a:r>
              <a:rPr lang="en" dirty="0"/>
              <a:t> penetrate</a:t>
            </a:r>
            <a:r>
              <a:rPr lang="sr-Latn-RS" dirty="0"/>
              <a:t> well</a:t>
            </a:r>
            <a:r>
              <a:rPr lang="en" dirty="0"/>
              <a:t> into the CNS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B38381EA-D9D8-A97C-26A6-97DB7943BDF1}"/>
              </a:ext>
            </a:extLst>
          </p:cNvPr>
          <p:cNvSpPr>
            <a:spLocks noGrp="1"/>
          </p:cNvSpPr>
          <p:nvPr>
            <p:ph type="title"/>
          </p:nvPr>
        </p:nvSpPr>
        <p:spPr/>
        <p:txBody>
          <a:bodyPr/>
          <a:lstStyle/>
          <a:p>
            <a:r>
              <a:rPr lang="en" altLang="en-US"/>
              <a:t>Antihistamines</a:t>
            </a:r>
            <a:endParaRPr lang="en-US" altLang="en-US"/>
          </a:p>
        </p:txBody>
      </p:sp>
      <p:sp>
        <p:nvSpPr>
          <p:cNvPr id="16387" name="Content Placeholder 2">
            <a:extLst>
              <a:ext uri="{FF2B5EF4-FFF2-40B4-BE49-F238E27FC236}">
                <a16:creationId xmlns:a16="http://schemas.microsoft.com/office/drawing/2014/main" id="{1FB9A13A-4AC4-9DE2-5ED4-423230FCC8D4}"/>
              </a:ext>
            </a:extLst>
          </p:cNvPr>
          <p:cNvSpPr>
            <a:spLocks noGrp="1"/>
          </p:cNvSpPr>
          <p:nvPr>
            <p:ph idx="1"/>
          </p:nvPr>
        </p:nvSpPr>
        <p:spPr/>
        <p:txBody>
          <a:bodyPr/>
          <a:lstStyle/>
          <a:p>
            <a:r>
              <a:rPr lang="en" altLang="en-US"/>
              <a:t>H </a:t>
            </a:r>
            <a:r>
              <a:rPr lang="en" altLang="en-US" baseline="-25000"/>
              <a:t>1 </a:t>
            </a:r>
            <a:r>
              <a:rPr lang="en" altLang="en-US"/>
              <a:t>antihistamines </a:t>
            </a:r>
            <a:r>
              <a:rPr lang="en" altLang="en-US" b="1" i="1"/>
              <a:t>of the second generation </a:t>
            </a:r>
            <a:r>
              <a:rPr lang="en" altLang="en-US"/>
              <a:t>are water-soluble drugs, piperidine derivatives, which penetrate the CNS poorly and cause very weak sedation. Loratadine, desloratadine, cetirizine and fexofenadine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10048B-EEA5-315A-A293-96DF6F144CB2}"/>
              </a:ext>
            </a:extLst>
          </p:cNvPr>
          <p:cNvSpPr>
            <a:spLocks noGrp="1"/>
          </p:cNvSpPr>
          <p:nvPr>
            <p:ph type="title"/>
          </p:nvPr>
        </p:nvSpPr>
        <p:spPr>
          <a:xfrm>
            <a:off x="457200" y="274638"/>
            <a:ext cx="8229600" cy="1173162"/>
          </a:xfrm>
        </p:spPr>
        <p:txBody>
          <a:bodyPr rtlCol="0">
            <a:normAutofit fontScale="90000"/>
          </a:bodyPr>
          <a:lstStyle/>
          <a:p>
            <a:pPr fontAlgn="auto">
              <a:spcAft>
                <a:spcPts val="0"/>
              </a:spcAft>
              <a:defRPr/>
            </a:pPr>
            <a:r>
              <a:rPr lang="en" dirty="0"/>
              <a:t>The basic organization of the parasympath</a:t>
            </a:r>
            <a:r>
              <a:rPr lang="sr-Latn-RS" dirty="0"/>
              <a:t>icus</a:t>
            </a:r>
            <a:endParaRPr lang="en-US" dirty="0"/>
          </a:p>
        </p:txBody>
      </p:sp>
      <p:pic>
        <p:nvPicPr>
          <p:cNvPr id="3075" name="Picture 2" descr="SLIKA2">
            <a:extLst>
              <a:ext uri="{FF2B5EF4-FFF2-40B4-BE49-F238E27FC236}">
                <a16:creationId xmlns:a16="http://schemas.microsoft.com/office/drawing/2014/main" id="{AB4091C9-EDF7-C72B-4009-F156F556A8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3464" b="11610"/>
          <a:stretch>
            <a:fillRect/>
          </a:stretch>
        </p:blipFill>
        <p:spPr bwMode="auto">
          <a:xfrm>
            <a:off x="2222500" y="2057400"/>
            <a:ext cx="5530850"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A3537A7A-5EBA-E30B-786C-61CCA811D046}"/>
              </a:ext>
            </a:extLst>
          </p:cNvPr>
          <p:cNvSpPr txBox="1"/>
          <p:nvPr/>
        </p:nvSpPr>
        <p:spPr>
          <a:xfrm>
            <a:off x="6172200" y="2133600"/>
            <a:ext cx="1752600" cy="307777"/>
          </a:xfrm>
          <a:prstGeom prst="rect">
            <a:avLst/>
          </a:prstGeom>
          <a:noFill/>
        </p:spPr>
        <p:txBody>
          <a:bodyPr wrap="square" rtlCol="0">
            <a:spAutoFit/>
          </a:bodyPr>
          <a:lstStyle/>
          <a:p>
            <a:r>
              <a:rPr lang="sr-Latn-RS" sz="1400" b="1" dirty="0"/>
              <a:t>(Ganglionic cell)</a:t>
            </a:r>
            <a:endParaRPr lang="en-US" sz="1400" b="1" dirty="0"/>
          </a:p>
        </p:txBody>
      </p:sp>
      <p:sp>
        <p:nvSpPr>
          <p:cNvPr id="3" name="TextBox 2">
            <a:extLst>
              <a:ext uri="{FF2B5EF4-FFF2-40B4-BE49-F238E27FC236}">
                <a16:creationId xmlns:a16="http://schemas.microsoft.com/office/drawing/2014/main" id="{17F65FAC-2615-12D8-A08E-E91DDB55E4EC}"/>
              </a:ext>
            </a:extLst>
          </p:cNvPr>
          <p:cNvSpPr txBox="1"/>
          <p:nvPr/>
        </p:nvSpPr>
        <p:spPr>
          <a:xfrm>
            <a:off x="7010400" y="2973288"/>
            <a:ext cx="1752600" cy="307777"/>
          </a:xfrm>
          <a:prstGeom prst="rect">
            <a:avLst/>
          </a:prstGeom>
          <a:noFill/>
        </p:spPr>
        <p:txBody>
          <a:bodyPr wrap="square" rtlCol="0">
            <a:spAutoFit/>
          </a:bodyPr>
          <a:lstStyle/>
          <a:p>
            <a:r>
              <a:rPr lang="sr-Latn-RS" sz="1400" b="1" dirty="0"/>
              <a:t>(intestine)</a:t>
            </a:r>
            <a:endParaRPr lang="en-US" sz="1400" b="1" dirty="0"/>
          </a:p>
        </p:txBody>
      </p:sp>
      <p:sp>
        <p:nvSpPr>
          <p:cNvPr id="5" name="TextBox 4">
            <a:extLst>
              <a:ext uri="{FF2B5EF4-FFF2-40B4-BE49-F238E27FC236}">
                <a16:creationId xmlns:a16="http://schemas.microsoft.com/office/drawing/2014/main" id="{D28D517E-79FE-594A-4D58-81EB75F9016A}"/>
              </a:ext>
            </a:extLst>
          </p:cNvPr>
          <p:cNvSpPr txBox="1"/>
          <p:nvPr/>
        </p:nvSpPr>
        <p:spPr>
          <a:xfrm>
            <a:off x="6045200" y="4648200"/>
            <a:ext cx="1752600" cy="307777"/>
          </a:xfrm>
          <a:prstGeom prst="rect">
            <a:avLst/>
          </a:prstGeom>
          <a:noFill/>
        </p:spPr>
        <p:txBody>
          <a:bodyPr wrap="square" rtlCol="0">
            <a:spAutoFit/>
          </a:bodyPr>
          <a:lstStyle/>
          <a:p>
            <a:r>
              <a:rPr lang="sr-Latn-RS" sz="1400" b="1" dirty="0"/>
              <a:t>(urinary bladder)</a:t>
            </a:r>
            <a:endParaRPr lang="en-US" sz="1400" b="1" dirty="0"/>
          </a:p>
        </p:txBody>
      </p:sp>
      <p:sp>
        <p:nvSpPr>
          <p:cNvPr id="6" name="TextBox 5">
            <a:extLst>
              <a:ext uri="{FF2B5EF4-FFF2-40B4-BE49-F238E27FC236}">
                <a16:creationId xmlns:a16="http://schemas.microsoft.com/office/drawing/2014/main" id="{932033E2-2D1B-9055-118B-85E0DA10B706}"/>
              </a:ext>
            </a:extLst>
          </p:cNvPr>
          <p:cNvSpPr txBox="1"/>
          <p:nvPr/>
        </p:nvSpPr>
        <p:spPr>
          <a:xfrm>
            <a:off x="5410200" y="5333999"/>
            <a:ext cx="1752600" cy="307777"/>
          </a:xfrm>
          <a:prstGeom prst="rect">
            <a:avLst/>
          </a:prstGeom>
          <a:noFill/>
        </p:spPr>
        <p:txBody>
          <a:bodyPr wrap="square" rtlCol="0">
            <a:spAutoFit/>
          </a:bodyPr>
          <a:lstStyle/>
          <a:p>
            <a:r>
              <a:rPr lang="sr-Latn-RS" sz="1400" b="1" dirty="0"/>
              <a:t>(Ganglionic cell)</a:t>
            </a:r>
            <a:endParaRPr lang="en-US" sz="1400" b="1" dirty="0"/>
          </a:p>
        </p:txBody>
      </p:sp>
      <p:sp>
        <p:nvSpPr>
          <p:cNvPr id="7" name="TextBox 6">
            <a:extLst>
              <a:ext uri="{FF2B5EF4-FFF2-40B4-BE49-F238E27FC236}">
                <a16:creationId xmlns:a16="http://schemas.microsoft.com/office/drawing/2014/main" id="{D38C1CA6-4A3C-5CCC-99E9-91E4ACB88E20}"/>
              </a:ext>
            </a:extLst>
          </p:cNvPr>
          <p:cNvSpPr txBox="1"/>
          <p:nvPr/>
        </p:nvSpPr>
        <p:spPr>
          <a:xfrm>
            <a:off x="1447800" y="2895600"/>
            <a:ext cx="1752600" cy="523220"/>
          </a:xfrm>
          <a:prstGeom prst="rect">
            <a:avLst/>
          </a:prstGeom>
          <a:noFill/>
        </p:spPr>
        <p:txBody>
          <a:bodyPr wrap="square" rtlCol="0">
            <a:spAutoFit/>
          </a:bodyPr>
          <a:lstStyle/>
          <a:p>
            <a:r>
              <a:rPr lang="sr-Latn-RS" sz="1400" b="1" dirty="0"/>
              <a:t>(Central nervous</a:t>
            </a:r>
          </a:p>
          <a:p>
            <a:r>
              <a:rPr lang="sr-Latn-RS" sz="1400" b="1" dirty="0"/>
              <a:t>system)</a:t>
            </a:r>
            <a:endParaRPr lang="en-US" sz="1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83CD6087-BE58-4B54-684F-0550919488F3}"/>
              </a:ext>
            </a:extLst>
          </p:cNvPr>
          <p:cNvSpPr>
            <a:spLocks noGrp="1"/>
          </p:cNvSpPr>
          <p:nvPr>
            <p:ph type="title"/>
          </p:nvPr>
        </p:nvSpPr>
        <p:spPr/>
        <p:txBody>
          <a:bodyPr/>
          <a:lstStyle/>
          <a:p>
            <a:r>
              <a:rPr lang="en" altLang="en-US" b="1" i="1"/>
              <a:t>Nicotinic receptors</a:t>
            </a:r>
            <a:endParaRPr lang="en-US" altLang="en-US"/>
          </a:p>
        </p:txBody>
      </p:sp>
      <p:sp>
        <p:nvSpPr>
          <p:cNvPr id="3" name="Content Placeholder 2">
            <a:extLst>
              <a:ext uri="{FF2B5EF4-FFF2-40B4-BE49-F238E27FC236}">
                <a16:creationId xmlns:a16="http://schemas.microsoft.com/office/drawing/2014/main" id="{6A840793-9F75-B076-81B8-9BBEE0CDE3AC}"/>
              </a:ext>
            </a:extLst>
          </p:cNvPr>
          <p:cNvSpPr>
            <a:spLocks noGrp="1"/>
          </p:cNvSpPr>
          <p:nvPr>
            <p:ph idx="1"/>
          </p:nvPr>
        </p:nvSpPr>
        <p:spPr/>
        <p:txBody>
          <a:bodyPr rtlCol="0">
            <a:normAutofit fontScale="85000" lnSpcReduction="20000"/>
          </a:bodyPr>
          <a:lstStyle/>
          <a:p>
            <a:pPr fontAlgn="auto">
              <a:spcAft>
                <a:spcPts val="0"/>
              </a:spcAft>
              <a:defRPr/>
            </a:pPr>
            <a:r>
              <a:rPr lang="en" dirty="0"/>
              <a:t>Nicotine receptors </a:t>
            </a:r>
            <a:r>
              <a:rPr lang="sr-Latn-RS" dirty="0"/>
              <a:t>are placed </a:t>
            </a:r>
            <a:r>
              <a:rPr lang="en" dirty="0"/>
              <a:t>on the ganglion cells of both sympathetic and parasympathetic nervous system .</a:t>
            </a:r>
            <a:endParaRPr lang="sr-Cyrl-CS" dirty="0"/>
          </a:p>
          <a:p>
            <a:pPr fontAlgn="auto">
              <a:spcAft>
                <a:spcPts val="0"/>
              </a:spcAft>
              <a:defRPr/>
            </a:pPr>
            <a:r>
              <a:rPr lang="en" dirty="0"/>
              <a:t>In physiological conditions the</a:t>
            </a:r>
            <a:r>
              <a:rPr lang="sr-Latn-RS" dirty="0"/>
              <a:t>y are</a:t>
            </a:r>
            <a:r>
              <a:rPr lang="en" dirty="0"/>
              <a:t> activate</a:t>
            </a:r>
            <a:r>
              <a:rPr lang="sr-Latn-RS" dirty="0"/>
              <a:t>d by</a:t>
            </a:r>
            <a:r>
              <a:rPr lang="en" dirty="0"/>
              <a:t> acetylcholine which </a:t>
            </a:r>
            <a:r>
              <a:rPr lang="sr-Latn-RS" dirty="0"/>
              <a:t>is </a:t>
            </a:r>
            <a:r>
              <a:rPr lang="en" dirty="0"/>
              <a:t>release</a:t>
            </a:r>
            <a:r>
              <a:rPr lang="sr-Latn-RS" dirty="0"/>
              <a:t>d</a:t>
            </a:r>
            <a:r>
              <a:rPr lang="en" dirty="0"/>
              <a:t> </a:t>
            </a:r>
            <a:r>
              <a:rPr lang="sr-Latn-RS" dirty="0"/>
              <a:t>from</a:t>
            </a:r>
            <a:r>
              <a:rPr lang="en" dirty="0"/>
              <a:t> endings</a:t>
            </a:r>
            <a:r>
              <a:rPr lang="sr-Latn-RS" dirty="0"/>
              <a:t> of</a:t>
            </a:r>
            <a:r>
              <a:rPr lang="en" dirty="0"/>
              <a:t> preganglionic nervous fibers . Action</a:t>
            </a:r>
            <a:r>
              <a:rPr lang="sr-Latn-RS" dirty="0"/>
              <a:t> of</a:t>
            </a:r>
            <a:r>
              <a:rPr lang="en" dirty="0"/>
              <a:t> acetylcholine results </a:t>
            </a:r>
            <a:r>
              <a:rPr lang="sr-Latn-RS" dirty="0"/>
              <a:t>with </a:t>
            </a:r>
            <a:r>
              <a:rPr lang="en" dirty="0"/>
              <a:t>activation </a:t>
            </a:r>
            <a:r>
              <a:rPr lang="sr-Latn-RS" dirty="0"/>
              <a:t>of </a:t>
            </a:r>
            <a:r>
              <a:rPr lang="en" dirty="0"/>
              <a:t>ganglionic cells and transmission</a:t>
            </a:r>
            <a:r>
              <a:rPr lang="sr-Latn-RS" dirty="0"/>
              <a:t> of</a:t>
            </a:r>
            <a:r>
              <a:rPr lang="en" dirty="0"/>
              <a:t> impulse to effector cells in the peripheral organs .</a:t>
            </a:r>
            <a:endParaRPr lang="sr-Cyrl-CS" dirty="0"/>
          </a:p>
          <a:p>
            <a:pPr fontAlgn="auto">
              <a:spcAft>
                <a:spcPts val="0"/>
              </a:spcAft>
              <a:defRPr/>
            </a:pPr>
            <a:r>
              <a:rPr lang="en" dirty="0"/>
              <a:t>Nicotine receptors are also found on cells</a:t>
            </a:r>
            <a:r>
              <a:rPr lang="sr-Latn-RS" dirty="0"/>
              <a:t> of </a:t>
            </a:r>
            <a:r>
              <a:rPr lang="en" dirty="0"/>
              <a:t>adrenal gland medulla</a:t>
            </a:r>
            <a:r>
              <a:rPr lang="sr-Latn-RS" dirty="0"/>
              <a:t>, </a:t>
            </a:r>
            <a:r>
              <a:rPr lang="en" dirty="0"/>
              <a:t>where their stimulation </a:t>
            </a:r>
            <a:r>
              <a:rPr lang="sr-Latn-RS" dirty="0"/>
              <a:t>leads</a:t>
            </a:r>
            <a:r>
              <a:rPr lang="en" dirty="0"/>
              <a:t> to release</a:t>
            </a:r>
            <a:r>
              <a:rPr lang="sr-Latn-RS" dirty="0"/>
              <a:t> of</a:t>
            </a:r>
            <a:r>
              <a:rPr lang="en" dirty="0"/>
              <a:t> adrenaline.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263C4-1D22-5719-C59F-0CB575A09A87}"/>
              </a:ext>
            </a:extLst>
          </p:cNvPr>
          <p:cNvSpPr>
            <a:spLocks noGrp="1"/>
          </p:cNvSpPr>
          <p:nvPr>
            <p:ph type="title"/>
          </p:nvPr>
        </p:nvSpPr>
        <p:spPr/>
        <p:txBody>
          <a:bodyPr rtlCol="0">
            <a:normAutofit/>
          </a:bodyPr>
          <a:lstStyle/>
          <a:p>
            <a:pPr fontAlgn="auto">
              <a:spcAft>
                <a:spcPts val="0"/>
              </a:spcAft>
              <a:defRPr/>
            </a:pPr>
            <a:r>
              <a:rPr lang="en" dirty="0"/>
              <a:t>Indirect sympathomimetics</a:t>
            </a:r>
            <a:endParaRPr lang="en-US" dirty="0"/>
          </a:p>
        </p:txBody>
      </p:sp>
      <p:sp>
        <p:nvSpPr>
          <p:cNvPr id="3" name="Content Placeholder 2">
            <a:extLst>
              <a:ext uri="{FF2B5EF4-FFF2-40B4-BE49-F238E27FC236}">
                <a16:creationId xmlns:a16="http://schemas.microsoft.com/office/drawing/2014/main" id="{11E6229E-C20A-DC9F-ECBF-D6C52F6B3CBB}"/>
              </a:ext>
            </a:extLst>
          </p:cNvPr>
          <p:cNvSpPr>
            <a:spLocks noGrp="1"/>
          </p:cNvSpPr>
          <p:nvPr>
            <p:ph idx="1"/>
          </p:nvPr>
        </p:nvSpPr>
        <p:spPr/>
        <p:txBody>
          <a:bodyPr rtlCol="0">
            <a:normAutofit fontScale="70000" lnSpcReduction="20000"/>
          </a:bodyPr>
          <a:lstStyle/>
          <a:p>
            <a:pPr fontAlgn="auto">
              <a:spcAft>
                <a:spcPts val="0"/>
              </a:spcAft>
              <a:defRPr/>
            </a:pPr>
            <a:r>
              <a:rPr lang="en" b="1" dirty="0"/>
              <a:t>Indirect sympathomimetics </a:t>
            </a:r>
            <a:r>
              <a:rPr lang="en" dirty="0"/>
              <a:t>either directly release noradrenaline from the synaptic terminals, or inhibit its removal from the synaptic cleft. Amphetamine causes the release of noradrenaline from the nerve endings, and due to this action causes tachycardia and hypertension.</a:t>
            </a:r>
          </a:p>
          <a:p>
            <a:pPr fontAlgn="auto">
              <a:spcAft>
                <a:spcPts val="0"/>
              </a:spcAft>
              <a:defRPr/>
            </a:pPr>
            <a:r>
              <a:rPr lang="en" dirty="0"/>
              <a:t>Ephedrine acts similarly to amphetamine; only its effect is significantly longer because it is metabolized more slowly.</a:t>
            </a:r>
            <a:endParaRPr lang="en-US" dirty="0"/>
          </a:p>
          <a:p>
            <a:pPr fontAlgn="auto">
              <a:spcAft>
                <a:spcPts val="0"/>
              </a:spcAft>
              <a:defRPr/>
            </a:pPr>
            <a:r>
              <a:rPr lang="en" dirty="0"/>
              <a:t>Ephedrine is known for losing its effect after one day of use, i.e. to empty noradrenaline depots from nerve endings. This type of tolerance, which occurs quickly (in 1 day), is called </a:t>
            </a:r>
            <a:r>
              <a:rPr lang="en" b="1" i="1" dirty="0"/>
              <a:t>tachyphylaxis </a:t>
            </a:r>
            <a:r>
              <a:rPr lang="en" dirty="0"/>
              <a:t>.</a:t>
            </a:r>
          </a:p>
          <a:p>
            <a:pPr fontAlgn="auto">
              <a:spcAft>
                <a:spcPts val="0"/>
              </a:spcAft>
              <a:defRPr/>
            </a:pPr>
            <a:r>
              <a:rPr lang="en" dirty="0"/>
              <a:t>Cocaine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9E5274DA-AD43-01ED-2527-BC492AB335AA}"/>
              </a:ext>
            </a:extLst>
          </p:cNvPr>
          <p:cNvSpPr>
            <a:spLocks noGrp="1"/>
          </p:cNvSpPr>
          <p:nvPr>
            <p:ph type="title"/>
          </p:nvPr>
        </p:nvSpPr>
        <p:spPr/>
        <p:txBody>
          <a:bodyPr/>
          <a:lstStyle/>
          <a:p>
            <a:r>
              <a:rPr lang="en" altLang="en-US"/>
              <a:t>Direct sympathomimetics</a:t>
            </a:r>
            <a:endParaRPr lang="en-US" altLang="en-US"/>
          </a:p>
        </p:txBody>
      </p:sp>
      <p:sp>
        <p:nvSpPr>
          <p:cNvPr id="6147" name="Content Placeholder 2">
            <a:extLst>
              <a:ext uri="{FF2B5EF4-FFF2-40B4-BE49-F238E27FC236}">
                <a16:creationId xmlns:a16="http://schemas.microsoft.com/office/drawing/2014/main" id="{544F1D44-AFCA-E794-F0A1-7DF24C027C3F}"/>
              </a:ext>
            </a:extLst>
          </p:cNvPr>
          <p:cNvSpPr>
            <a:spLocks noGrp="1"/>
          </p:cNvSpPr>
          <p:nvPr>
            <p:ph idx="1"/>
          </p:nvPr>
        </p:nvSpPr>
        <p:spPr/>
        <p:txBody>
          <a:bodyPr/>
          <a:lstStyle/>
          <a:p>
            <a:r>
              <a:rPr lang="en" altLang="en-US" dirty="0"/>
              <a:t>Noradrenaline and adrenaline</a:t>
            </a:r>
          </a:p>
          <a:p>
            <a:r>
              <a:rPr lang="en" altLang="en-US" dirty="0"/>
              <a:t>Substances that selectively activate </a:t>
            </a:r>
            <a:r>
              <a:rPr lang="en" altLang="en-US" dirty="0">
                <a:sym typeface="Symbol" panose="05050102010706020507" pitchFamily="18" charset="2"/>
              </a:rPr>
              <a:t> -receptors: phenylephrine, naphazoline, methoxamine, metaraminol</a:t>
            </a:r>
            <a:r>
              <a:rPr lang="en" altLang="en-US" dirty="0"/>
              <a:t> </a:t>
            </a:r>
            <a:endParaRPr lang="en-US"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E8FF72C2-6EE4-2A17-F6F0-2616B7E3BBA0}"/>
              </a:ext>
            </a:extLst>
          </p:cNvPr>
          <p:cNvSpPr>
            <a:spLocks noGrp="1"/>
          </p:cNvSpPr>
          <p:nvPr>
            <p:ph type="title"/>
          </p:nvPr>
        </p:nvSpPr>
        <p:spPr/>
        <p:txBody>
          <a:bodyPr/>
          <a:lstStyle/>
          <a:p>
            <a:r>
              <a:rPr lang="en" altLang="en-US"/>
              <a:t>Alpha receptor blockers</a:t>
            </a:r>
            <a:endParaRPr lang="en-US" altLang="en-US"/>
          </a:p>
        </p:txBody>
      </p:sp>
      <p:sp>
        <p:nvSpPr>
          <p:cNvPr id="3" name="Content Placeholder 2">
            <a:extLst>
              <a:ext uri="{FF2B5EF4-FFF2-40B4-BE49-F238E27FC236}">
                <a16:creationId xmlns:a16="http://schemas.microsoft.com/office/drawing/2014/main" id="{91E97EAF-E368-C9A4-47B1-5DC780EF93AB}"/>
              </a:ext>
            </a:extLst>
          </p:cNvPr>
          <p:cNvSpPr>
            <a:spLocks noGrp="1"/>
          </p:cNvSpPr>
          <p:nvPr>
            <p:ph idx="1"/>
          </p:nvPr>
        </p:nvSpPr>
        <p:spPr/>
        <p:txBody>
          <a:bodyPr rtlCol="0">
            <a:normAutofit lnSpcReduction="10000"/>
          </a:bodyPr>
          <a:lstStyle/>
          <a:p>
            <a:pPr fontAlgn="auto">
              <a:spcAft>
                <a:spcPts val="0"/>
              </a:spcAft>
              <a:defRPr/>
            </a:pPr>
            <a:r>
              <a:rPr lang="en" dirty="0"/>
              <a:t>Blockers</a:t>
            </a:r>
            <a:r>
              <a:rPr lang="sr-Latn-RS" dirty="0"/>
              <a:t> of</a:t>
            </a:r>
            <a:r>
              <a:rPr lang="en" dirty="0"/>
              <a:t> </a:t>
            </a:r>
            <a:r>
              <a:rPr lang="en" dirty="0">
                <a:sym typeface="Symbol"/>
              </a:rPr>
              <a:t> </a:t>
            </a:r>
            <a:r>
              <a:rPr lang="en" dirty="0"/>
              <a:t>- receptors can block both </a:t>
            </a:r>
            <a:r>
              <a:rPr lang="en" dirty="0">
                <a:sym typeface="Symbol"/>
              </a:rPr>
              <a:t> </a:t>
            </a:r>
            <a:r>
              <a:rPr lang="en" baseline="-25000" dirty="0"/>
              <a:t>1 </a:t>
            </a:r>
            <a:r>
              <a:rPr lang="en" dirty="0"/>
              <a:t>and </a:t>
            </a:r>
            <a:r>
              <a:rPr lang="en" dirty="0">
                <a:sym typeface="Symbol"/>
              </a:rPr>
              <a:t> </a:t>
            </a:r>
            <a:r>
              <a:rPr lang="en" baseline="-25000" dirty="0"/>
              <a:t>2</a:t>
            </a:r>
            <a:r>
              <a:rPr lang="en" dirty="0"/>
              <a:t> receptors (phentolamine, phenoxybenzamine) or only </a:t>
            </a:r>
            <a:r>
              <a:rPr lang="en" dirty="0">
                <a:sym typeface="Symbol"/>
              </a:rPr>
              <a:t> </a:t>
            </a:r>
            <a:r>
              <a:rPr lang="en" baseline="-25000" dirty="0"/>
              <a:t>1 </a:t>
            </a:r>
            <a:r>
              <a:rPr lang="en" dirty="0"/>
              <a:t>(prazosin, terazosin, doxazosin, tamsulosin) </a:t>
            </a:r>
            <a:r>
              <a:rPr lang="sr-Latn-RS" dirty="0"/>
              <a:t>or</a:t>
            </a:r>
            <a:r>
              <a:rPr lang="en" dirty="0"/>
              <a:t> </a:t>
            </a:r>
            <a:r>
              <a:rPr lang="en" dirty="0">
                <a:sym typeface="Symbol"/>
              </a:rPr>
              <a:t> </a:t>
            </a:r>
            <a:r>
              <a:rPr lang="en" baseline="-25000" dirty="0"/>
              <a:t>2</a:t>
            </a:r>
            <a:r>
              <a:rPr lang="en" dirty="0"/>
              <a:t> receptors (yohimbine</a:t>
            </a:r>
            <a:r>
              <a:rPr lang="sr-Latn-RS" dirty="0"/>
              <a:t>)</a:t>
            </a:r>
            <a:r>
              <a:rPr lang="en" dirty="0"/>
              <a:t>.</a:t>
            </a:r>
            <a:r>
              <a:rPr lang="en" b="1" dirty="0"/>
              <a:t> </a:t>
            </a:r>
            <a:r>
              <a:rPr lang="en" dirty="0">
                <a:sym typeface="Symbol"/>
              </a:rPr>
              <a:t> </a:t>
            </a:r>
            <a:r>
              <a:rPr lang="en" baseline="-25000" dirty="0"/>
              <a:t>2</a:t>
            </a:r>
            <a:r>
              <a:rPr lang="en" dirty="0"/>
              <a:t> selective blocker yohimbine is</a:t>
            </a:r>
            <a:r>
              <a:rPr lang="sr-Latn-RS" dirty="0"/>
              <a:t> </a:t>
            </a:r>
            <a:r>
              <a:rPr lang="en" dirty="0"/>
              <a:t>not use</a:t>
            </a:r>
            <a:r>
              <a:rPr lang="sr-Latn-RS" dirty="0"/>
              <a:t>d</a:t>
            </a:r>
            <a:r>
              <a:rPr lang="en" dirty="0"/>
              <a:t> in medical practice, but </a:t>
            </a:r>
            <a:r>
              <a:rPr lang="sr-Latn-RS" dirty="0"/>
              <a:t>is</a:t>
            </a:r>
            <a:r>
              <a:rPr lang="en" dirty="0"/>
              <a:t> abuse</a:t>
            </a:r>
            <a:r>
              <a:rPr lang="sr-Latn-RS" dirty="0"/>
              <a:t>d</a:t>
            </a:r>
            <a:r>
              <a:rPr lang="en" dirty="0"/>
              <a:t> because of </a:t>
            </a:r>
            <a:r>
              <a:rPr lang="sr-Latn-RS" dirty="0"/>
              <a:t>its</a:t>
            </a:r>
            <a:r>
              <a:rPr lang="en" dirty="0"/>
              <a:t> own stimulating actions on the central nervous the system</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000ABA64-26EF-E4F0-7981-65F8A8F55F31}"/>
              </a:ext>
            </a:extLst>
          </p:cNvPr>
          <p:cNvSpPr>
            <a:spLocks noGrp="1"/>
          </p:cNvSpPr>
          <p:nvPr>
            <p:ph type="title"/>
          </p:nvPr>
        </p:nvSpPr>
        <p:spPr/>
        <p:txBody>
          <a:bodyPr/>
          <a:lstStyle/>
          <a:p>
            <a:r>
              <a:rPr lang="en" altLang="en-US"/>
              <a:t>Beta receptor agonists</a:t>
            </a:r>
            <a:endParaRPr lang="en-US" altLang="en-US"/>
          </a:p>
        </p:txBody>
      </p:sp>
      <p:sp>
        <p:nvSpPr>
          <p:cNvPr id="8195" name="Content Placeholder 2">
            <a:extLst>
              <a:ext uri="{FF2B5EF4-FFF2-40B4-BE49-F238E27FC236}">
                <a16:creationId xmlns:a16="http://schemas.microsoft.com/office/drawing/2014/main" id="{8E22A000-932C-EC41-1C64-AA2C617A8059}"/>
              </a:ext>
            </a:extLst>
          </p:cNvPr>
          <p:cNvSpPr>
            <a:spLocks noGrp="1"/>
          </p:cNvSpPr>
          <p:nvPr>
            <p:ph idx="1"/>
          </p:nvPr>
        </p:nvSpPr>
        <p:spPr/>
        <p:txBody>
          <a:bodyPr/>
          <a:lstStyle/>
          <a:p>
            <a:r>
              <a:rPr lang="en" altLang="en-US" dirty="0"/>
              <a:t>Agonists </a:t>
            </a:r>
            <a:r>
              <a:rPr lang="en" altLang="en-US" dirty="0">
                <a:sym typeface="Symbol" panose="05050102010706020507" pitchFamily="18" charset="2"/>
              </a:rPr>
              <a:t>of  </a:t>
            </a:r>
            <a:r>
              <a:rPr lang="en" altLang="en-US" dirty="0"/>
              <a:t>-receptors can be non-selective (they activate both </a:t>
            </a:r>
            <a:r>
              <a:rPr lang="en" altLang="en-US" dirty="0">
                <a:sym typeface="Symbol" panose="05050102010706020507" pitchFamily="18" charset="2"/>
              </a:rPr>
              <a:t></a:t>
            </a:r>
            <a:r>
              <a:rPr lang="en" altLang="en-US" baseline="-25000" dirty="0"/>
              <a:t>1 </a:t>
            </a:r>
            <a:r>
              <a:rPr lang="en" altLang="en-US" dirty="0"/>
              <a:t>, and </a:t>
            </a:r>
            <a:r>
              <a:rPr lang="en" altLang="en-US" dirty="0">
                <a:sym typeface="Symbol" panose="05050102010706020507" pitchFamily="18" charset="2"/>
              </a:rPr>
              <a:t></a:t>
            </a:r>
            <a:r>
              <a:rPr lang="en" altLang="en-US" baseline="-25000" dirty="0"/>
              <a:t>2 </a:t>
            </a:r>
            <a:r>
              <a:rPr lang="en" altLang="en-US" dirty="0"/>
              <a:t>and </a:t>
            </a:r>
            <a:r>
              <a:rPr lang="en" altLang="en-US" dirty="0">
                <a:sym typeface="Symbol" panose="05050102010706020507" pitchFamily="18" charset="2"/>
              </a:rPr>
              <a:t></a:t>
            </a:r>
            <a:r>
              <a:rPr lang="en" altLang="en-US" baseline="-25000" dirty="0"/>
              <a:t>3 </a:t>
            </a:r>
            <a:r>
              <a:rPr lang="en" altLang="en-US" dirty="0"/>
              <a:t>receptors: isoprenaline and orciprenaline), </a:t>
            </a:r>
            <a:r>
              <a:rPr lang="sr-Latn-RS" altLang="en-US" dirty="0"/>
              <a:t>or </a:t>
            </a:r>
            <a:r>
              <a:rPr lang="en" altLang="en-US" dirty="0"/>
              <a:t>they can activate only </a:t>
            </a:r>
            <a:r>
              <a:rPr lang="en" altLang="en-US" dirty="0">
                <a:sym typeface="Symbol" panose="05050102010706020507" pitchFamily="18" charset="2"/>
              </a:rPr>
              <a:t></a:t>
            </a:r>
            <a:r>
              <a:rPr lang="en" altLang="en-US" baseline="-25000" dirty="0"/>
              <a:t>1 </a:t>
            </a:r>
            <a:r>
              <a:rPr lang="en" altLang="en-US" dirty="0"/>
              <a:t>(dobutamine) or only </a:t>
            </a:r>
            <a:r>
              <a:rPr lang="en" altLang="en-US" dirty="0">
                <a:sym typeface="Symbol" panose="05050102010706020507" pitchFamily="18" charset="2"/>
              </a:rPr>
              <a:t></a:t>
            </a:r>
            <a:r>
              <a:rPr lang="en" altLang="en-US" baseline="-25000" dirty="0"/>
              <a:t>2 </a:t>
            </a:r>
            <a:r>
              <a:rPr lang="en" altLang="en-US" dirty="0"/>
              <a:t>receptors (salbutamol, fenoterol, hexoprenaline, ritodrine).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DA96066C-2B82-092E-EF38-EB6606E5C472}"/>
              </a:ext>
            </a:extLst>
          </p:cNvPr>
          <p:cNvSpPr>
            <a:spLocks noGrp="1"/>
          </p:cNvSpPr>
          <p:nvPr>
            <p:ph type="title"/>
          </p:nvPr>
        </p:nvSpPr>
        <p:spPr/>
        <p:txBody>
          <a:bodyPr/>
          <a:lstStyle/>
          <a:p>
            <a:r>
              <a:rPr lang="en" altLang="en-US"/>
              <a:t>Beta blockers</a:t>
            </a:r>
            <a:endParaRPr lang="en-US" altLang="en-US"/>
          </a:p>
        </p:txBody>
      </p:sp>
      <p:sp>
        <p:nvSpPr>
          <p:cNvPr id="3" name="Content Placeholder 2">
            <a:extLst>
              <a:ext uri="{FF2B5EF4-FFF2-40B4-BE49-F238E27FC236}">
                <a16:creationId xmlns:a16="http://schemas.microsoft.com/office/drawing/2014/main" id="{BECE2FDD-58A5-A4EF-AB0C-FAEDFC09E06A}"/>
              </a:ext>
            </a:extLst>
          </p:cNvPr>
          <p:cNvSpPr>
            <a:spLocks noGrp="1"/>
          </p:cNvSpPr>
          <p:nvPr>
            <p:ph idx="1"/>
          </p:nvPr>
        </p:nvSpPr>
        <p:spPr/>
        <p:txBody>
          <a:bodyPr rtlCol="0">
            <a:normAutofit fontScale="92500" lnSpcReduction="10000"/>
          </a:bodyPr>
          <a:lstStyle/>
          <a:p>
            <a:pPr fontAlgn="auto">
              <a:spcAft>
                <a:spcPts val="0"/>
              </a:spcAft>
              <a:defRPr/>
            </a:pPr>
            <a:r>
              <a:rPr lang="en" dirty="0"/>
              <a:t>Indiscriminate</a:t>
            </a:r>
            <a:r>
              <a:rPr lang="sr-Latn-RS" dirty="0"/>
              <a:t> (unselective)</a:t>
            </a:r>
            <a:r>
              <a:rPr lang="en" dirty="0"/>
              <a:t> </a:t>
            </a:r>
            <a:r>
              <a:rPr lang="en" dirty="0">
                <a:sym typeface="Symbol"/>
              </a:rPr>
              <a:t>β </a:t>
            </a:r>
            <a:r>
              <a:rPr lang="en" dirty="0"/>
              <a:t>- blockers (propranolol, pindolol)</a:t>
            </a:r>
            <a:endParaRPr lang="sr-Cyrl-CS" dirty="0"/>
          </a:p>
          <a:p>
            <a:pPr fontAlgn="auto">
              <a:spcAft>
                <a:spcPts val="0"/>
              </a:spcAft>
              <a:defRPr/>
            </a:pPr>
            <a:r>
              <a:rPr lang="sr-Latn-RS" dirty="0"/>
              <a:t>Drugs </a:t>
            </a:r>
            <a:r>
              <a:rPr lang="en" dirty="0"/>
              <a:t>which selectively block only </a:t>
            </a:r>
            <a:r>
              <a:rPr lang="en" dirty="0">
                <a:sym typeface="Symbol"/>
              </a:rPr>
              <a:t></a:t>
            </a:r>
            <a:r>
              <a:rPr lang="en" baseline="-25000" dirty="0"/>
              <a:t>1 </a:t>
            </a:r>
            <a:r>
              <a:rPr lang="en" dirty="0"/>
              <a:t>-receptors: atenolol, metoprolol, bisoprolol, esmolol</a:t>
            </a:r>
          </a:p>
          <a:p>
            <a:pPr fontAlgn="auto">
              <a:spcAft>
                <a:spcPts val="0"/>
              </a:spcAft>
              <a:defRPr/>
            </a:pPr>
            <a:r>
              <a:rPr lang="en" dirty="0"/>
              <a:t> </a:t>
            </a:r>
            <a:r>
              <a:rPr lang="en" b="1" dirty="0"/>
              <a:t>Medicines which block both alpha and beta receptors. </a:t>
            </a:r>
            <a:r>
              <a:rPr lang="en" dirty="0"/>
              <a:t>Prototype</a:t>
            </a:r>
            <a:r>
              <a:rPr lang="sr-Latn-RS" dirty="0"/>
              <a:t> of</a:t>
            </a:r>
            <a:r>
              <a:rPr lang="en" dirty="0"/>
              <a:t> th</a:t>
            </a:r>
            <a:r>
              <a:rPr lang="sr-Latn-RS" dirty="0"/>
              <a:t>is</a:t>
            </a:r>
            <a:r>
              <a:rPr lang="en" dirty="0"/>
              <a:t> group</a:t>
            </a:r>
            <a:r>
              <a:rPr lang="sr-Latn-RS" dirty="0"/>
              <a:t> of</a:t>
            </a:r>
            <a:r>
              <a:rPr lang="en" dirty="0"/>
              <a:t> </a:t>
            </a:r>
            <a:r>
              <a:rPr lang="sr-Latn-RS" dirty="0"/>
              <a:t>drugs</a:t>
            </a:r>
            <a:r>
              <a:rPr lang="en" dirty="0"/>
              <a:t> is labetalol, which blocks beta and alpha receptors in the ratio 3-7:1</a:t>
            </a:r>
            <a:r>
              <a:rPr lang="sr-Latn-RS" dirty="0"/>
              <a:t>.</a:t>
            </a:r>
            <a:r>
              <a:rPr lang="en" dirty="0"/>
              <a:t> Carvedilol</a:t>
            </a:r>
            <a:r>
              <a:rPr lang="sr-Latn-RS" dirty="0"/>
              <a:t> is another drug from this group</a:t>
            </a:r>
            <a:r>
              <a:rPr lang="en" dirty="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0DB9F3D8-31A1-DBF1-8537-7E630CB1BED0}"/>
              </a:ext>
            </a:extLst>
          </p:cNvPr>
          <p:cNvSpPr>
            <a:spLocks noGrp="1"/>
          </p:cNvSpPr>
          <p:nvPr>
            <p:ph type="title"/>
          </p:nvPr>
        </p:nvSpPr>
        <p:spPr/>
        <p:txBody>
          <a:bodyPr/>
          <a:lstStyle/>
          <a:p>
            <a:r>
              <a:rPr lang="en" altLang="en-US"/>
              <a:t>Dopamine receptors</a:t>
            </a:r>
            <a:endParaRPr lang="en-US" altLang="en-US"/>
          </a:p>
        </p:txBody>
      </p:sp>
      <p:sp>
        <p:nvSpPr>
          <p:cNvPr id="3" name="Content Placeholder 2">
            <a:extLst>
              <a:ext uri="{FF2B5EF4-FFF2-40B4-BE49-F238E27FC236}">
                <a16:creationId xmlns:a16="http://schemas.microsoft.com/office/drawing/2014/main" id="{22FDA594-2F3E-CE9B-BF84-964DDD5ED0C1}"/>
              </a:ext>
            </a:extLst>
          </p:cNvPr>
          <p:cNvSpPr>
            <a:spLocks noGrp="1"/>
          </p:cNvSpPr>
          <p:nvPr>
            <p:ph idx="1"/>
          </p:nvPr>
        </p:nvSpPr>
        <p:spPr/>
        <p:txBody>
          <a:bodyPr rtlCol="0">
            <a:normAutofit fontScale="92500" lnSpcReduction="10000"/>
          </a:bodyPr>
          <a:lstStyle/>
          <a:p>
            <a:pPr fontAlgn="auto">
              <a:spcAft>
                <a:spcPts val="0"/>
              </a:spcAft>
              <a:defRPr/>
            </a:pPr>
            <a:r>
              <a:rPr lang="en" dirty="0"/>
              <a:t>Activation</a:t>
            </a:r>
            <a:r>
              <a:rPr lang="sr-Latn-RS" dirty="0"/>
              <a:t> of</a:t>
            </a:r>
            <a:r>
              <a:rPr lang="en" dirty="0"/>
              <a:t> D</a:t>
            </a:r>
            <a:r>
              <a:rPr lang="en" baseline="-25000" dirty="0"/>
              <a:t>1</a:t>
            </a:r>
            <a:r>
              <a:rPr lang="en" dirty="0"/>
              <a:t> dopamine receptors (</a:t>
            </a:r>
            <a:r>
              <a:rPr lang="sr-Latn-RS" dirty="0"/>
              <a:t>placed </a:t>
            </a:r>
            <a:r>
              <a:rPr lang="en" dirty="0"/>
              <a:t>on the blood </a:t>
            </a:r>
            <a:r>
              <a:rPr lang="sr-Latn-RS" dirty="0"/>
              <a:t>vessels</a:t>
            </a:r>
            <a:r>
              <a:rPr lang="en" dirty="0"/>
              <a:t>) brings to vasodilatation  increased diuresis and increased secretions of sodium. Activation of D</a:t>
            </a:r>
            <a:r>
              <a:rPr lang="en" baseline="-25000" dirty="0"/>
              <a:t>2</a:t>
            </a:r>
            <a:r>
              <a:rPr lang="en" dirty="0"/>
              <a:t> dopamine receptors </a:t>
            </a:r>
            <a:r>
              <a:rPr lang="sr-Latn-RS" dirty="0"/>
              <a:t>(placed </a:t>
            </a:r>
            <a:r>
              <a:rPr lang="en" dirty="0"/>
              <a:t>on the ganglion cells, </a:t>
            </a:r>
            <a:r>
              <a:rPr lang="sr-Latn-RS" dirty="0"/>
              <a:t>cortex of</a:t>
            </a:r>
            <a:r>
              <a:rPr lang="en" dirty="0"/>
              <a:t> adrenal glands, endings </a:t>
            </a:r>
            <a:r>
              <a:rPr lang="sr-Latn-RS" dirty="0"/>
              <a:t>of </a:t>
            </a:r>
            <a:r>
              <a:rPr lang="en" dirty="0"/>
              <a:t>sympathetic nerve</a:t>
            </a:r>
            <a:r>
              <a:rPr lang="sr-Latn-RS" dirty="0"/>
              <a:t>s</a:t>
            </a:r>
            <a:r>
              <a:rPr lang="en" dirty="0"/>
              <a:t> and</a:t>
            </a:r>
            <a:r>
              <a:rPr lang="sr-Latn-RS" dirty="0"/>
              <a:t> in</a:t>
            </a:r>
            <a:r>
              <a:rPr lang="en" dirty="0"/>
              <a:t> cardiovascular center in </a:t>
            </a:r>
            <a:r>
              <a:rPr lang="sr-Latn-RS" dirty="0"/>
              <a:t>medulla oblongata</a:t>
            </a:r>
            <a:r>
              <a:rPr lang="en" dirty="0"/>
              <a:t>) </a:t>
            </a:r>
            <a:r>
              <a:rPr lang="sr-Latn-RS" dirty="0"/>
              <a:t>causes </a:t>
            </a:r>
            <a:r>
              <a:rPr lang="en" dirty="0"/>
              <a:t>bradycardia, hypotension and vasodilatation in the kidney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906</Words>
  <Application>Microsoft Office PowerPoint</Application>
  <PresentationFormat>On-screen Show (4:3)</PresentationFormat>
  <Paragraphs>53</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Comic Sans MS</vt:lpstr>
      <vt:lpstr>Office Theme</vt:lpstr>
      <vt:lpstr>Pharmacology of the autonomic nervous system</vt:lpstr>
      <vt:lpstr>The basic organization of the parasympathicus</vt:lpstr>
      <vt:lpstr>Nicotinic receptors</vt:lpstr>
      <vt:lpstr>Indirect sympathomimetics</vt:lpstr>
      <vt:lpstr>Direct sympathomimetics</vt:lpstr>
      <vt:lpstr>Alpha receptor blockers</vt:lpstr>
      <vt:lpstr>Beta receptor agonists</vt:lpstr>
      <vt:lpstr>Beta blockers</vt:lpstr>
      <vt:lpstr>Dopamine receptors</vt:lpstr>
      <vt:lpstr>Inhibitors of acetylcholinesterase</vt:lpstr>
      <vt:lpstr>Treatment of organophosphate poisoning</vt:lpstr>
      <vt:lpstr>Medicines and the eye</vt:lpstr>
      <vt:lpstr>Metabolism of arachidonic acid</vt:lpstr>
      <vt:lpstr>Antihistamines</vt:lpstr>
      <vt:lpstr>Antihistamines</vt:lpstr>
    </vt:vector>
  </TitlesOfParts>
  <Company>Medicinski fakultet Kragujevac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Slobodan Markovic</dc:creator>
  <cp:lastModifiedBy>Slobodan Jankovic</cp:lastModifiedBy>
  <cp:revision>35</cp:revision>
  <dcterms:created xsi:type="dcterms:W3CDTF">2011-02-20T13:30:53Z</dcterms:created>
  <dcterms:modified xsi:type="dcterms:W3CDTF">2023-07-28T12:36:05Z</dcterms:modified>
</cp:coreProperties>
</file>